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8"/>
  </p:notesMasterIdLst>
  <p:sldIdLst>
    <p:sldId id="256" r:id="rId2"/>
    <p:sldId id="263" r:id="rId3"/>
    <p:sldId id="257" r:id="rId4"/>
    <p:sldId id="258" r:id="rId5"/>
    <p:sldId id="259" r:id="rId6"/>
    <p:sldId id="262" r:id="rId7"/>
  </p:sldIdLst>
  <p:sldSz cx="18288000" cy="10287000"/>
  <p:notesSz cx="6858000" cy="9144000"/>
  <p:embeddedFontLst>
    <p:embeddedFont>
      <p:font typeface="Cerebri Italics" panose="020B0604020202020204" charset="0"/>
      <p:regular r:id="rId9"/>
    </p:embeddedFont>
    <p:embeddedFont>
      <p:font typeface="HK Modular" panose="020B0604020202020204" charset="0"/>
      <p:regular r:id="rId10"/>
    </p:embeddedFont>
    <p:embeddedFont>
      <p:font typeface="Montserrat Bold" panose="00000800000000000000" pitchFamily="2" charset="0"/>
      <p:regular r:id="rId11"/>
      <p:bold r:id="rId12"/>
    </p:embeddedFont>
    <p:embeddedFont>
      <p:font typeface="Montserrat Medium" panose="00000600000000000000" pitchFamily="2" charset="0"/>
      <p:regular r:id="rId13"/>
      <p:italic r:id="rId14"/>
    </p:embeddedFont>
    <p:embeddedFont>
      <p:font typeface="Tomorrow" panose="020B0604020202020204" charset="0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9440"/>
    <a:srgbClr val="01FFFF"/>
    <a:srgbClr val="C45C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9" d="100"/>
          <a:sy n="59" d="100"/>
        </p:scale>
        <p:origin x="54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71C381-6786-41FC-8879-0C3B41472B63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0B76EF-489A-4CD8-90F7-F9EF539916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607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6.svg"/><Relationship Id="rId7" Type="http://schemas.openxmlformats.org/officeDocument/2006/relationships/image" Target="../media/image14.png"/><Relationship Id="rId12" Type="http://schemas.openxmlformats.org/officeDocument/2006/relationships/image" Target="../media/image22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image" Target="../media/image4.png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9.pn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12" Type="http://schemas.openxmlformats.org/officeDocument/2006/relationships/image" Target="../media/image22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21.png"/><Relationship Id="rId5" Type="http://schemas.openxmlformats.org/officeDocument/2006/relationships/image" Target="../media/image26.png"/><Relationship Id="rId10" Type="http://schemas.openxmlformats.org/officeDocument/2006/relationships/image" Target="../media/image5.png"/><Relationship Id="rId4" Type="http://schemas.openxmlformats.org/officeDocument/2006/relationships/image" Target="../media/image25.png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10219">
                <a:alpha val="100000"/>
              </a:srgbClr>
            </a:gs>
            <a:gs pos="50000">
              <a:srgbClr val="000224">
                <a:alpha val="100000"/>
              </a:srgbClr>
            </a:gs>
            <a:gs pos="100000">
              <a:srgbClr val="0496BE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99888" y="-55346"/>
            <a:ext cx="20487775" cy="10371936"/>
          </a:xfrm>
          <a:custGeom>
            <a:avLst/>
            <a:gdLst/>
            <a:ahLst/>
            <a:cxnLst/>
            <a:rect l="l" t="t" r="r" b="b"/>
            <a:pathLst>
              <a:path w="20487775" h="10371936">
                <a:moveTo>
                  <a:pt x="0" y="0"/>
                </a:moveTo>
                <a:lnTo>
                  <a:pt x="20487776" y="0"/>
                </a:lnTo>
                <a:lnTo>
                  <a:pt x="20487776" y="10371936"/>
                </a:lnTo>
                <a:lnTo>
                  <a:pt x="0" y="103719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 rot="196500">
            <a:off x="9800342" y="1600542"/>
            <a:ext cx="8877067" cy="7545507"/>
          </a:xfrm>
          <a:custGeom>
            <a:avLst/>
            <a:gdLst/>
            <a:ahLst/>
            <a:cxnLst/>
            <a:rect l="l" t="t" r="r" b="b"/>
            <a:pathLst>
              <a:path w="8877067" h="7545507">
                <a:moveTo>
                  <a:pt x="0" y="0"/>
                </a:moveTo>
                <a:lnTo>
                  <a:pt x="8877066" y="0"/>
                </a:lnTo>
                <a:lnTo>
                  <a:pt x="8877066" y="7545507"/>
                </a:lnTo>
                <a:lnTo>
                  <a:pt x="0" y="75455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20548235">
            <a:off x="8369181" y="3776877"/>
            <a:ext cx="3466625" cy="1967310"/>
          </a:xfrm>
          <a:custGeom>
            <a:avLst/>
            <a:gdLst/>
            <a:ahLst/>
            <a:cxnLst/>
            <a:rect l="l" t="t" r="r" b="b"/>
            <a:pathLst>
              <a:path w="3466625" h="1967310">
                <a:moveTo>
                  <a:pt x="0" y="0"/>
                </a:moveTo>
                <a:lnTo>
                  <a:pt x="3466625" y="0"/>
                </a:lnTo>
                <a:lnTo>
                  <a:pt x="3466625" y="1967309"/>
                </a:lnTo>
                <a:lnTo>
                  <a:pt x="0" y="19673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78463">
            <a:off x="14717157" y="6901574"/>
            <a:ext cx="931079" cy="1147120"/>
          </a:xfrm>
          <a:custGeom>
            <a:avLst/>
            <a:gdLst/>
            <a:ahLst/>
            <a:cxnLst/>
            <a:rect l="l" t="t" r="r" b="b"/>
            <a:pathLst>
              <a:path w="931079" h="1147120">
                <a:moveTo>
                  <a:pt x="0" y="0"/>
                </a:moveTo>
                <a:lnTo>
                  <a:pt x="931079" y="0"/>
                </a:lnTo>
                <a:lnTo>
                  <a:pt x="931079" y="1147120"/>
                </a:lnTo>
                <a:lnTo>
                  <a:pt x="0" y="11471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70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158923" y="7314531"/>
            <a:ext cx="9078584" cy="546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22"/>
              </a:lnSpc>
              <a:spcBef>
                <a:spcPct val="0"/>
              </a:spcBef>
            </a:pPr>
            <a:r>
              <a:rPr lang="en-US" sz="3230" dirty="0">
                <a:solidFill>
                  <a:srgbClr val="E0F5F8"/>
                </a:solidFill>
                <a:latin typeface="Montserrat Bold"/>
              </a:rPr>
              <a:t>What the NFL “Geek Groups” Look Like ...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68448" y="3128401"/>
            <a:ext cx="11049250" cy="4070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630"/>
              </a:lnSpc>
            </a:pPr>
            <a:r>
              <a:rPr lang="en-US" sz="14735" dirty="0">
                <a:solidFill>
                  <a:srgbClr val="FFFFFF"/>
                </a:solidFill>
                <a:latin typeface="HK Modular"/>
              </a:rPr>
              <a:t>NFL</a:t>
            </a:r>
          </a:p>
          <a:p>
            <a:pPr>
              <a:lnSpc>
                <a:spcPts val="11532"/>
              </a:lnSpc>
              <a:spcBef>
                <a:spcPct val="0"/>
              </a:spcBef>
            </a:pPr>
            <a:r>
              <a:rPr lang="en-US" sz="8237" dirty="0">
                <a:solidFill>
                  <a:srgbClr val="FFFFFF"/>
                </a:solidFill>
                <a:latin typeface="HK Modular"/>
              </a:rPr>
              <a:t>ANALYTICS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58923" y="7976574"/>
            <a:ext cx="11201400" cy="10337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45"/>
              </a:lnSpc>
            </a:pPr>
            <a:r>
              <a:rPr lang="en-US" sz="3200" dirty="0">
                <a:solidFill>
                  <a:schemeClr val="bg2">
                    <a:lumMod val="75000"/>
                  </a:schemeClr>
                </a:solidFill>
                <a:latin typeface="Cerebri Italics"/>
              </a:rPr>
              <a:t>Analysis based on NFL analytics data published by </a:t>
            </a:r>
            <a:br>
              <a:rPr lang="en-US" sz="3200" dirty="0">
                <a:solidFill>
                  <a:schemeClr val="bg2">
                    <a:lumMod val="75000"/>
                  </a:schemeClr>
                </a:solidFill>
                <a:latin typeface="Cerebri Italics"/>
              </a:rPr>
            </a:b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Cerebri Italics"/>
              </a:rPr>
              <a:t>SETH WALDER of ESPN Analytics </a:t>
            </a:r>
            <a:r>
              <a:rPr lang="en-US" sz="3200" dirty="0">
                <a:solidFill>
                  <a:schemeClr val="bg2">
                    <a:lumMod val="75000"/>
                  </a:schemeClr>
                </a:solidFill>
                <a:latin typeface="Cerebri Italics"/>
              </a:rPr>
              <a:t>in 2021, 2022 and 2023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323CAA-501A-C025-1766-68492E052B36}"/>
              </a:ext>
            </a:extLst>
          </p:cNvPr>
          <p:cNvSpPr txBox="1"/>
          <p:nvPr/>
        </p:nvSpPr>
        <p:spPr>
          <a:xfrm>
            <a:off x="914399" y="9218524"/>
            <a:ext cx="9876915" cy="8033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Cerebri Italics"/>
              </a:rPr>
              <a:t>Data analytics performed using Excel &amp; Tableau by</a:t>
            </a:r>
            <a:b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Cerebri Italics"/>
              </a:rPr>
            </a:b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Cerebri Italics"/>
              </a:rPr>
              <a:t>Ken Barlow (Indianapolis) – https://tinyurl.com/KB-ResumePage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75CCA9-C34E-C68F-B8D8-18B4A4DDE3E3}"/>
              </a:ext>
            </a:extLst>
          </p:cNvPr>
          <p:cNvSpPr txBox="1"/>
          <p:nvPr/>
        </p:nvSpPr>
        <p:spPr>
          <a:xfrm>
            <a:off x="12336027" y="9637057"/>
            <a:ext cx="6714183" cy="5025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22"/>
              </a:lnSpc>
              <a:spcBef>
                <a:spcPct val="0"/>
              </a:spcBef>
            </a:pPr>
            <a:r>
              <a:rPr lang="en-US" sz="2200" cap="small" dirty="0">
                <a:solidFill>
                  <a:srgbClr val="FFFF00"/>
                </a:solidFill>
                <a:latin typeface="Montserrat Medium" panose="00000600000000000000" pitchFamily="2" charset="0"/>
              </a:rPr>
              <a:t>For best experience, view PPT</a:t>
            </a:r>
            <a:endParaRPr lang="en-US" sz="2200" dirty="0">
              <a:solidFill>
                <a:srgbClr val="FFFF00"/>
              </a:solidFill>
              <a:latin typeface="Montserrat Medium" panose="00000600000000000000" pitchFamily="2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224">
                <a:alpha val="100000"/>
              </a:srgbClr>
            </a:gs>
            <a:gs pos="50000">
              <a:srgbClr val="010219">
                <a:alpha val="100000"/>
              </a:srgbClr>
            </a:gs>
            <a:gs pos="100000">
              <a:srgbClr val="006884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31234" y="-162257"/>
            <a:ext cx="20550468" cy="10611514"/>
          </a:xfrm>
          <a:custGeom>
            <a:avLst/>
            <a:gdLst/>
            <a:ahLst/>
            <a:cxnLst/>
            <a:rect l="l" t="t" r="r" b="b"/>
            <a:pathLst>
              <a:path w="20550468" h="10611514">
                <a:moveTo>
                  <a:pt x="0" y="0"/>
                </a:moveTo>
                <a:lnTo>
                  <a:pt x="20550468" y="0"/>
                </a:lnTo>
                <a:lnTo>
                  <a:pt x="20550468" y="10611514"/>
                </a:lnTo>
                <a:lnTo>
                  <a:pt x="0" y="106115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662886" y="630418"/>
            <a:ext cx="9586514" cy="9085082"/>
          </a:xfrm>
          <a:custGeom>
            <a:avLst/>
            <a:gdLst/>
            <a:ahLst/>
            <a:cxnLst/>
            <a:rect l="l" t="t" r="r" b="b"/>
            <a:pathLst>
              <a:path w="8962228" h="9026164">
                <a:moveTo>
                  <a:pt x="0" y="0"/>
                </a:moveTo>
                <a:lnTo>
                  <a:pt x="8962228" y="0"/>
                </a:lnTo>
                <a:lnTo>
                  <a:pt x="8962228" y="9026164"/>
                </a:lnTo>
                <a:lnTo>
                  <a:pt x="0" y="90261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5591924" y="2347730"/>
            <a:ext cx="7089405" cy="939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208"/>
              </a:lnSpc>
              <a:spcBef>
                <a:spcPct val="0"/>
              </a:spcBef>
            </a:pPr>
            <a:r>
              <a:rPr lang="en-US" sz="5863" dirty="0">
                <a:solidFill>
                  <a:srgbClr val="FFFFFF"/>
                </a:solidFill>
                <a:latin typeface="HK Modular"/>
              </a:rPr>
              <a:t>CREDITS:</a:t>
            </a:r>
            <a:endParaRPr lang="en-US" sz="5863" dirty="0">
              <a:solidFill>
                <a:srgbClr val="FFFF00"/>
              </a:solidFill>
              <a:latin typeface="HK Modular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571205" y="4256076"/>
            <a:ext cx="6170503" cy="6304473"/>
          </a:xfrm>
          <a:custGeom>
            <a:avLst/>
            <a:gdLst/>
            <a:ahLst/>
            <a:cxnLst/>
            <a:rect l="l" t="t" r="r" b="b"/>
            <a:pathLst>
              <a:path w="6170503" h="6304473">
                <a:moveTo>
                  <a:pt x="0" y="0"/>
                </a:moveTo>
                <a:lnTo>
                  <a:pt x="6170503" y="0"/>
                </a:lnTo>
                <a:lnTo>
                  <a:pt x="6170503" y="6304472"/>
                </a:lnTo>
                <a:lnTo>
                  <a:pt x="0" y="63044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B86CB6-51F5-789A-1673-F8EF028AC08C}"/>
              </a:ext>
            </a:extLst>
          </p:cNvPr>
          <p:cNvSpPr txBox="1"/>
          <p:nvPr/>
        </p:nvSpPr>
        <p:spPr>
          <a:xfrm>
            <a:off x="5786908" y="3287813"/>
            <a:ext cx="6714183" cy="5405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22"/>
              </a:lnSpc>
              <a:spcBef>
                <a:spcPct val="0"/>
              </a:spcBef>
            </a:pPr>
            <a:r>
              <a:rPr lang="en-US" sz="3200" cap="small" dirty="0">
                <a:solidFill>
                  <a:srgbClr val="FFFF00"/>
                </a:solidFill>
                <a:latin typeface="Montserrat Medium" panose="00000600000000000000" pitchFamily="2" charset="0"/>
              </a:rPr>
              <a:t>Seth </a:t>
            </a:r>
            <a:r>
              <a:rPr lang="en-US" sz="3200" cap="small" dirty="0" err="1">
                <a:solidFill>
                  <a:srgbClr val="FFFF00"/>
                </a:solidFill>
                <a:latin typeface="Montserrat Medium" panose="00000600000000000000" pitchFamily="2" charset="0"/>
              </a:rPr>
              <a:t>Walder</a:t>
            </a:r>
            <a:r>
              <a:rPr lang="en-US" sz="3200" cap="small" dirty="0">
                <a:solidFill>
                  <a:srgbClr val="FFFF00"/>
                </a:solidFill>
                <a:latin typeface="Montserrat Medium" panose="00000600000000000000" pitchFamily="2" charset="0"/>
              </a:rPr>
              <a:t> </a:t>
            </a:r>
            <a:r>
              <a:rPr lang="en-US" sz="3200" dirty="0">
                <a:solidFill>
                  <a:srgbClr val="FFFF00"/>
                </a:solidFill>
                <a:latin typeface="Montserrat Medium" panose="00000600000000000000" pitchFamily="2" charset="0"/>
              </a:rPr>
              <a:t>– ESPN Analytics</a:t>
            </a:r>
          </a:p>
        </p:txBody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080BEDA2-FB3D-6A04-30A2-15B88F73440E}"/>
              </a:ext>
            </a:extLst>
          </p:cNvPr>
          <p:cNvSpPr/>
          <p:nvPr/>
        </p:nvSpPr>
        <p:spPr>
          <a:xfrm rot="20763615">
            <a:off x="4931383" y="4284028"/>
            <a:ext cx="3466625" cy="1967310"/>
          </a:xfrm>
          <a:custGeom>
            <a:avLst/>
            <a:gdLst/>
            <a:ahLst/>
            <a:cxnLst/>
            <a:rect l="l" t="t" r="r" b="b"/>
            <a:pathLst>
              <a:path w="3466625" h="1967310">
                <a:moveTo>
                  <a:pt x="0" y="0"/>
                </a:moveTo>
                <a:lnTo>
                  <a:pt x="3466625" y="0"/>
                </a:lnTo>
                <a:lnTo>
                  <a:pt x="3466625" y="1967309"/>
                </a:lnTo>
                <a:lnTo>
                  <a:pt x="0" y="196730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345511-BE26-DCA4-54B6-22CE17573AAE}"/>
              </a:ext>
            </a:extLst>
          </p:cNvPr>
          <p:cNvSpPr txBox="1"/>
          <p:nvPr/>
        </p:nvSpPr>
        <p:spPr>
          <a:xfrm>
            <a:off x="8153400" y="4291837"/>
            <a:ext cx="5092411" cy="16883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522"/>
              </a:lnSpc>
              <a:spcBef>
                <a:spcPct val="0"/>
              </a:spcBef>
            </a:pPr>
            <a:r>
              <a:rPr lang="en-US" sz="3200" dirty="0">
                <a:solidFill>
                  <a:schemeClr val="bg1"/>
                </a:solidFill>
                <a:latin typeface="Montserrat Medium" panose="00000600000000000000" pitchFamily="2" charset="0"/>
              </a:rPr>
              <a:t>Visit the ESPN Analytics home page at:</a:t>
            </a:r>
          </a:p>
          <a:p>
            <a:pPr algn="r">
              <a:lnSpc>
                <a:spcPts val="4522"/>
              </a:lnSpc>
              <a:spcBef>
                <a:spcPct val="0"/>
              </a:spcBef>
            </a:pPr>
            <a:r>
              <a:rPr lang="en-US" sz="3200" b="1" dirty="0">
                <a:solidFill>
                  <a:schemeClr val="bg1"/>
                </a:solidFill>
                <a:latin typeface="Montserrat Medium" panose="00000600000000000000" pitchFamily="2" charset="0"/>
              </a:rPr>
              <a:t>www.espn.com/analytics</a:t>
            </a: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8CCA45C7-5159-7E83-7C32-7DAE8A31F4E9}"/>
              </a:ext>
            </a:extLst>
          </p:cNvPr>
          <p:cNvSpPr txBox="1"/>
          <p:nvPr/>
        </p:nvSpPr>
        <p:spPr>
          <a:xfrm>
            <a:off x="6454204" y="7048658"/>
            <a:ext cx="6003877" cy="10337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45"/>
              </a:lnSpc>
            </a:pPr>
            <a:r>
              <a:rPr lang="en-US" sz="3200" dirty="0">
                <a:solidFill>
                  <a:schemeClr val="bg2">
                    <a:lumMod val="75000"/>
                  </a:schemeClr>
                </a:solidFill>
                <a:latin typeface="Cerebri Italics"/>
              </a:rPr>
              <a:t>Data taken from articles from 2021, 2022 and 2023.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8A17DB2-DC39-FB60-08B3-FEC82BF67EE8}"/>
              </a:ext>
            </a:extLst>
          </p:cNvPr>
          <p:cNvCxnSpPr/>
          <p:nvPr/>
        </p:nvCxnSpPr>
        <p:spPr>
          <a:xfrm>
            <a:off x="7315200" y="6515100"/>
            <a:ext cx="56388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630D69">
                <a:alpha val="100000"/>
              </a:srgbClr>
            </a:gs>
            <a:gs pos="50000">
              <a:srgbClr val="240753">
                <a:alpha val="100000"/>
              </a:srgbClr>
            </a:gs>
            <a:gs pos="100000">
              <a:srgbClr val="2A053D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5824369" y="2552264"/>
            <a:ext cx="15261267" cy="5182472"/>
          </a:xfrm>
          <a:custGeom>
            <a:avLst/>
            <a:gdLst/>
            <a:ahLst/>
            <a:cxnLst/>
            <a:rect l="l" t="t" r="r" b="b"/>
            <a:pathLst>
              <a:path w="15261267" h="5182472">
                <a:moveTo>
                  <a:pt x="0" y="0"/>
                </a:moveTo>
                <a:lnTo>
                  <a:pt x="15261267" y="0"/>
                </a:lnTo>
                <a:lnTo>
                  <a:pt x="15261267" y="5182472"/>
                </a:lnTo>
                <a:lnTo>
                  <a:pt x="0" y="51824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15609" y="2505160"/>
            <a:ext cx="4960720" cy="5553045"/>
          </a:xfrm>
          <a:custGeom>
            <a:avLst/>
            <a:gdLst/>
            <a:ahLst/>
            <a:cxnLst/>
            <a:rect l="l" t="t" r="r" b="b"/>
            <a:pathLst>
              <a:path w="4960720" h="5553045">
                <a:moveTo>
                  <a:pt x="0" y="0"/>
                </a:moveTo>
                <a:lnTo>
                  <a:pt x="4960720" y="0"/>
                </a:lnTo>
                <a:lnTo>
                  <a:pt x="4960720" y="5553045"/>
                </a:lnTo>
                <a:lnTo>
                  <a:pt x="0" y="55530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7022730" y="3397861"/>
            <a:ext cx="833648" cy="833648"/>
            <a:chOff x="0" y="0"/>
            <a:chExt cx="1111530" cy="111153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11530" cy="1111530"/>
            </a:xfrm>
            <a:custGeom>
              <a:avLst/>
              <a:gdLst/>
              <a:ahLst/>
              <a:cxnLst/>
              <a:rect l="l" t="t" r="r" b="b"/>
              <a:pathLst>
                <a:path w="1111530" h="1111530">
                  <a:moveTo>
                    <a:pt x="0" y="0"/>
                  </a:moveTo>
                  <a:lnTo>
                    <a:pt x="1111530" y="0"/>
                  </a:lnTo>
                  <a:lnTo>
                    <a:pt x="1111530" y="1111530"/>
                  </a:lnTo>
                  <a:lnTo>
                    <a:pt x="0" y="11115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345539" y="293854"/>
              <a:ext cx="420453" cy="4761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002"/>
                </a:lnSpc>
                <a:spcBef>
                  <a:spcPct val="0"/>
                </a:spcBef>
              </a:pPr>
              <a:r>
                <a:rPr lang="en-US" sz="2144" u="none" strike="noStrike">
                  <a:solidFill>
                    <a:srgbClr val="FFFFFF"/>
                  </a:solidFill>
                  <a:latin typeface="HK Modular"/>
                </a:rPr>
                <a:t>1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022730" y="4354535"/>
            <a:ext cx="833648" cy="833648"/>
            <a:chOff x="0" y="0"/>
            <a:chExt cx="1111530" cy="111153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11530" cy="1111530"/>
            </a:xfrm>
            <a:custGeom>
              <a:avLst/>
              <a:gdLst/>
              <a:ahLst/>
              <a:cxnLst/>
              <a:rect l="l" t="t" r="r" b="b"/>
              <a:pathLst>
                <a:path w="1111530" h="1111530">
                  <a:moveTo>
                    <a:pt x="0" y="0"/>
                  </a:moveTo>
                  <a:lnTo>
                    <a:pt x="1111530" y="0"/>
                  </a:lnTo>
                  <a:lnTo>
                    <a:pt x="1111530" y="1111530"/>
                  </a:lnTo>
                  <a:lnTo>
                    <a:pt x="0" y="11115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45539" y="293854"/>
              <a:ext cx="420453" cy="4761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002"/>
                </a:lnSpc>
                <a:spcBef>
                  <a:spcPct val="0"/>
                </a:spcBef>
              </a:pPr>
              <a:r>
                <a:rPr lang="en-US" sz="2144">
                  <a:solidFill>
                    <a:srgbClr val="FFFFFF"/>
                  </a:solidFill>
                  <a:latin typeface="HK Modular"/>
                </a:rPr>
                <a:t>2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022730" y="5311209"/>
            <a:ext cx="833648" cy="833648"/>
            <a:chOff x="0" y="0"/>
            <a:chExt cx="1111530" cy="111153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111530" cy="1111530"/>
            </a:xfrm>
            <a:custGeom>
              <a:avLst/>
              <a:gdLst/>
              <a:ahLst/>
              <a:cxnLst/>
              <a:rect l="l" t="t" r="r" b="b"/>
              <a:pathLst>
                <a:path w="1111530" h="1111530">
                  <a:moveTo>
                    <a:pt x="0" y="0"/>
                  </a:moveTo>
                  <a:lnTo>
                    <a:pt x="1111530" y="0"/>
                  </a:lnTo>
                  <a:lnTo>
                    <a:pt x="1111530" y="1111530"/>
                  </a:lnTo>
                  <a:lnTo>
                    <a:pt x="0" y="11115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345539" y="293854"/>
              <a:ext cx="420453" cy="4761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002"/>
                </a:lnSpc>
                <a:spcBef>
                  <a:spcPct val="0"/>
                </a:spcBef>
              </a:pPr>
              <a:r>
                <a:rPr lang="en-US" sz="2144">
                  <a:solidFill>
                    <a:srgbClr val="FFFFFF"/>
                  </a:solidFill>
                  <a:latin typeface="HK Modular"/>
                </a:rPr>
                <a:t>3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022730" y="6267883"/>
            <a:ext cx="833648" cy="833648"/>
            <a:chOff x="0" y="0"/>
            <a:chExt cx="1111530" cy="111153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111530" cy="1111530"/>
            </a:xfrm>
            <a:custGeom>
              <a:avLst/>
              <a:gdLst/>
              <a:ahLst/>
              <a:cxnLst/>
              <a:rect l="l" t="t" r="r" b="b"/>
              <a:pathLst>
                <a:path w="1111530" h="1111530">
                  <a:moveTo>
                    <a:pt x="0" y="0"/>
                  </a:moveTo>
                  <a:lnTo>
                    <a:pt x="1111530" y="0"/>
                  </a:lnTo>
                  <a:lnTo>
                    <a:pt x="1111530" y="1111530"/>
                  </a:lnTo>
                  <a:lnTo>
                    <a:pt x="0" y="11115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345539" y="293854"/>
              <a:ext cx="420453" cy="4761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002"/>
                </a:lnSpc>
                <a:spcBef>
                  <a:spcPct val="0"/>
                </a:spcBef>
              </a:pPr>
              <a:r>
                <a:rPr lang="en-US" sz="2144">
                  <a:solidFill>
                    <a:srgbClr val="FFFFFF"/>
                  </a:solidFill>
                  <a:latin typeface="HK Modular"/>
                </a:rPr>
                <a:t>4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022730" y="7224557"/>
            <a:ext cx="833648" cy="833648"/>
            <a:chOff x="0" y="0"/>
            <a:chExt cx="1111530" cy="111153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111530" cy="1111530"/>
            </a:xfrm>
            <a:custGeom>
              <a:avLst/>
              <a:gdLst/>
              <a:ahLst/>
              <a:cxnLst/>
              <a:rect l="l" t="t" r="r" b="b"/>
              <a:pathLst>
                <a:path w="1111530" h="1111530">
                  <a:moveTo>
                    <a:pt x="0" y="0"/>
                  </a:moveTo>
                  <a:lnTo>
                    <a:pt x="1111530" y="0"/>
                  </a:lnTo>
                  <a:lnTo>
                    <a:pt x="1111530" y="1111530"/>
                  </a:lnTo>
                  <a:lnTo>
                    <a:pt x="0" y="11115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345539" y="293854"/>
              <a:ext cx="420453" cy="4761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002"/>
                </a:lnSpc>
                <a:spcBef>
                  <a:spcPct val="0"/>
                </a:spcBef>
              </a:pPr>
              <a:r>
                <a:rPr lang="en-US" sz="2144">
                  <a:solidFill>
                    <a:srgbClr val="FFFFFF"/>
                  </a:solidFill>
                  <a:latin typeface="HK Modular"/>
                </a:rPr>
                <a:t>5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 rot="-853079">
            <a:off x="3067259" y="4319425"/>
            <a:ext cx="1532215" cy="1870866"/>
            <a:chOff x="0" y="0"/>
            <a:chExt cx="403546" cy="492738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03546" cy="492738"/>
            </a:xfrm>
            <a:custGeom>
              <a:avLst/>
              <a:gdLst/>
              <a:ahLst/>
              <a:cxnLst/>
              <a:rect l="l" t="t" r="r" b="b"/>
              <a:pathLst>
                <a:path w="403546" h="492738">
                  <a:moveTo>
                    <a:pt x="0" y="0"/>
                  </a:moveTo>
                  <a:lnTo>
                    <a:pt x="403546" y="0"/>
                  </a:lnTo>
                  <a:lnTo>
                    <a:pt x="403546" y="492738"/>
                  </a:lnTo>
                  <a:lnTo>
                    <a:pt x="0" y="492738"/>
                  </a:lnTo>
                  <a:close/>
                </a:path>
              </a:pathLst>
            </a:custGeom>
            <a:solidFill>
              <a:srgbClr val="8C2EE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47625"/>
              <a:ext cx="403546" cy="5403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87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 rot="-912760">
            <a:off x="3151661" y="4407659"/>
            <a:ext cx="1344362" cy="1656298"/>
          </a:xfrm>
          <a:custGeom>
            <a:avLst/>
            <a:gdLst/>
            <a:ahLst/>
            <a:cxnLst/>
            <a:rect l="l" t="t" r="r" b="b"/>
            <a:pathLst>
              <a:path w="1344362" h="1656298">
                <a:moveTo>
                  <a:pt x="0" y="0"/>
                </a:moveTo>
                <a:lnTo>
                  <a:pt x="1344362" y="0"/>
                </a:lnTo>
                <a:lnTo>
                  <a:pt x="1344362" y="1656298"/>
                </a:lnTo>
                <a:lnTo>
                  <a:pt x="0" y="16562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6238254" y="2133545"/>
            <a:ext cx="4220652" cy="775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56"/>
              </a:lnSpc>
              <a:spcBef>
                <a:spcPct val="0"/>
              </a:spcBef>
            </a:pPr>
            <a:r>
              <a:rPr lang="en-US" sz="4468">
                <a:solidFill>
                  <a:srgbClr val="FFFFFF"/>
                </a:solidFill>
                <a:latin typeface="HK Modular"/>
              </a:rPr>
              <a:t>CONTENTS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020842" y="3475365"/>
            <a:ext cx="8741092" cy="560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860"/>
              </a:lnSpc>
              <a:spcBef>
                <a:spcPct val="0"/>
              </a:spcBef>
            </a:pPr>
            <a:r>
              <a:rPr lang="en-US" sz="3471" u="none" strike="noStrike" dirty="0">
                <a:solidFill>
                  <a:srgbClr val="FFFFFF"/>
                </a:solidFill>
                <a:latin typeface="Tomorrow"/>
              </a:rPr>
              <a:t>What Teams are the Most Analytical?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8020841" y="4432039"/>
            <a:ext cx="9151549" cy="5602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4860"/>
              </a:lnSpc>
              <a:spcBef>
                <a:spcPct val="0"/>
              </a:spcBef>
            </a:pPr>
            <a:r>
              <a:rPr lang="en-US" sz="3471" dirty="0">
                <a:solidFill>
                  <a:srgbClr val="FFFFFF"/>
                </a:solidFill>
                <a:latin typeface="Tomorrow"/>
              </a:rPr>
              <a:t>What are the Various Data Analytical Roles?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8020842" y="5388713"/>
            <a:ext cx="8741092" cy="560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860"/>
              </a:lnSpc>
              <a:spcBef>
                <a:spcPct val="0"/>
              </a:spcBef>
            </a:pPr>
            <a:r>
              <a:rPr lang="en-US" sz="3471" dirty="0">
                <a:solidFill>
                  <a:srgbClr val="FFFFFF"/>
                </a:solidFill>
                <a:latin typeface="Tomorrow"/>
              </a:rPr>
              <a:t>(in progress)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8020842" y="6345387"/>
            <a:ext cx="8741092" cy="560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860"/>
              </a:lnSpc>
              <a:spcBef>
                <a:spcPct val="0"/>
              </a:spcBef>
            </a:pPr>
            <a:r>
              <a:rPr lang="en-US" sz="3471" dirty="0">
                <a:solidFill>
                  <a:srgbClr val="FFFFFF"/>
                </a:solidFill>
                <a:latin typeface="Tomorrow"/>
              </a:rPr>
              <a:t>(in progress)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8020842" y="7302061"/>
            <a:ext cx="8741092" cy="560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860"/>
              </a:lnSpc>
              <a:spcBef>
                <a:spcPct val="0"/>
              </a:spcBef>
            </a:pPr>
            <a:r>
              <a:rPr lang="en-US" sz="3471" dirty="0">
                <a:solidFill>
                  <a:srgbClr val="FFFFFF"/>
                </a:solidFill>
                <a:latin typeface="Tomorrow"/>
              </a:rPr>
              <a:t>(in progress)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224">
                <a:alpha val="100000"/>
              </a:srgbClr>
            </a:gs>
            <a:gs pos="50000">
              <a:srgbClr val="010219">
                <a:alpha val="100000"/>
              </a:srgbClr>
            </a:gs>
            <a:gs pos="100000">
              <a:srgbClr val="0496BE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1717" y="-61426"/>
            <a:ext cx="4601845" cy="3612448"/>
          </a:xfrm>
          <a:custGeom>
            <a:avLst/>
            <a:gdLst/>
            <a:ahLst/>
            <a:cxnLst/>
            <a:rect l="l" t="t" r="r" b="b"/>
            <a:pathLst>
              <a:path w="4601845" h="3612448">
                <a:moveTo>
                  <a:pt x="0" y="0"/>
                </a:moveTo>
                <a:lnTo>
                  <a:pt x="4601845" y="0"/>
                </a:lnTo>
                <a:lnTo>
                  <a:pt x="4601845" y="3612449"/>
                </a:lnTo>
                <a:lnTo>
                  <a:pt x="0" y="3612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464813" y="-61426"/>
            <a:ext cx="4601845" cy="3612448"/>
          </a:xfrm>
          <a:custGeom>
            <a:avLst/>
            <a:gdLst/>
            <a:ahLst/>
            <a:cxnLst/>
            <a:rect l="l" t="t" r="r" b="b"/>
            <a:pathLst>
              <a:path w="4601845" h="3612448">
                <a:moveTo>
                  <a:pt x="0" y="0"/>
                </a:moveTo>
                <a:lnTo>
                  <a:pt x="4601845" y="0"/>
                </a:lnTo>
                <a:lnTo>
                  <a:pt x="4601845" y="3612449"/>
                </a:lnTo>
                <a:lnTo>
                  <a:pt x="0" y="3612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CEA5BACC-F46F-A01B-F156-E55E5FDCC4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972" y="1739841"/>
            <a:ext cx="14936848" cy="8204259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9221342" y="-61426"/>
            <a:ext cx="4601845" cy="3612448"/>
          </a:xfrm>
          <a:custGeom>
            <a:avLst/>
            <a:gdLst/>
            <a:ahLst/>
            <a:cxnLst/>
            <a:rect l="l" t="t" r="r" b="b"/>
            <a:pathLst>
              <a:path w="4601845" h="3612448">
                <a:moveTo>
                  <a:pt x="0" y="0"/>
                </a:moveTo>
                <a:lnTo>
                  <a:pt x="4601845" y="0"/>
                </a:lnTo>
                <a:lnTo>
                  <a:pt x="4601845" y="3612449"/>
                </a:lnTo>
                <a:lnTo>
                  <a:pt x="0" y="3612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977872" y="-61426"/>
            <a:ext cx="4601845" cy="3612448"/>
          </a:xfrm>
          <a:custGeom>
            <a:avLst/>
            <a:gdLst/>
            <a:ahLst/>
            <a:cxnLst/>
            <a:rect l="l" t="t" r="r" b="b"/>
            <a:pathLst>
              <a:path w="4601845" h="3612448">
                <a:moveTo>
                  <a:pt x="0" y="0"/>
                </a:moveTo>
                <a:lnTo>
                  <a:pt x="4601845" y="0"/>
                </a:lnTo>
                <a:lnTo>
                  <a:pt x="4601845" y="3612449"/>
                </a:lnTo>
                <a:lnTo>
                  <a:pt x="0" y="3612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457190" y="1524833"/>
            <a:ext cx="17830800" cy="8647867"/>
          </a:xfrm>
          <a:custGeom>
            <a:avLst/>
            <a:gdLst/>
            <a:ahLst/>
            <a:cxnLst/>
            <a:rect l="l" t="t" r="r" b="b"/>
            <a:pathLst>
              <a:path w="13771067" h="5869917">
                <a:moveTo>
                  <a:pt x="0" y="0"/>
                </a:moveTo>
                <a:lnTo>
                  <a:pt x="13771068" y="0"/>
                </a:lnTo>
                <a:lnTo>
                  <a:pt x="13771068" y="5869917"/>
                </a:lnTo>
                <a:lnTo>
                  <a:pt x="0" y="58699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2590801" y="114300"/>
            <a:ext cx="15468600" cy="14558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5969"/>
              </a:lnSpc>
              <a:spcBef>
                <a:spcPct val="0"/>
              </a:spcBef>
            </a:pPr>
            <a:r>
              <a:rPr lang="en-US" sz="4263" dirty="0">
                <a:solidFill>
                  <a:srgbClr val="FFFFFF"/>
                </a:solidFill>
                <a:latin typeface="HK Modular"/>
              </a:rPr>
              <a:t>PEER RATINGS &amp;  </a:t>
            </a:r>
            <a:br>
              <a:rPr lang="en-US" sz="4263" dirty="0">
                <a:solidFill>
                  <a:srgbClr val="FFFFFF"/>
                </a:solidFill>
                <a:latin typeface="HK Modular"/>
              </a:rPr>
            </a:br>
            <a:r>
              <a:rPr lang="en-US" sz="4263" dirty="0">
                <a:solidFill>
                  <a:srgbClr val="FFFFFF"/>
                </a:solidFill>
                <a:latin typeface="HK Modular"/>
              </a:rPr>
              <a:t>INVESTMENTS IN DATA TEAMS</a:t>
            </a:r>
            <a:endParaRPr lang="en-US" sz="4263" u="none" strike="noStrike" dirty="0">
              <a:solidFill>
                <a:srgbClr val="FFFFFF"/>
              </a:solidFill>
              <a:latin typeface="HK Modular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866656" y="306267"/>
            <a:ext cx="1037426" cy="1037426"/>
            <a:chOff x="0" y="0"/>
            <a:chExt cx="1383234" cy="138323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383234" cy="1383234"/>
            </a:xfrm>
            <a:custGeom>
              <a:avLst/>
              <a:gdLst/>
              <a:ahLst/>
              <a:cxnLst/>
              <a:rect l="l" t="t" r="r" b="b"/>
              <a:pathLst>
                <a:path w="1383234" h="1383234">
                  <a:moveTo>
                    <a:pt x="0" y="0"/>
                  </a:moveTo>
                  <a:lnTo>
                    <a:pt x="1383234" y="0"/>
                  </a:lnTo>
                  <a:lnTo>
                    <a:pt x="1383234" y="1383234"/>
                  </a:lnTo>
                  <a:lnTo>
                    <a:pt x="0" y="13832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433422" y="380811"/>
              <a:ext cx="516391" cy="5739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687"/>
                </a:lnSpc>
                <a:spcBef>
                  <a:spcPct val="0"/>
                </a:spcBef>
              </a:pPr>
              <a:r>
                <a:rPr lang="en-US" sz="2633" u="none" strike="noStrike">
                  <a:solidFill>
                    <a:srgbClr val="FFFFFF"/>
                  </a:solidFill>
                  <a:latin typeface="HK Modular"/>
                </a:rPr>
                <a:t>1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552C8AA8-6224-707B-E725-2F080ACBB80D}"/>
              </a:ext>
            </a:extLst>
          </p:cNvPr>
          <p:cNvSpPr txBox="1"/>
          <p:nvPr/>
        </p:nvSpPr>
        <p:spPr>
          <a:xfrm>
            <a:off x="7338057" y="1870469"/>
            <a:ext cx="5692143" cy="984885"/>
          </a:xfrm>
          <a:prstGeom prst="rect">
            <a:avLst/>
          </a:prstGeom>
          <a:solidFill>
            <a:srgbClr val="C45C5E"/>
          </a:solidFill>
        </p:spPr>
        <p:txBody>
          <a:bodyPr wrap="square" lIns="182880" tIns="182880" rIns="182880" bIns="182880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bg1"/>
                </a:solidFill>
              </a:rPr>
              <a:t>Relative </a:t>
            </a:r>
            <a:r>
              <a:rPr lang="en-US" sz="2000" b="1" i="1" dirty="0">
                <a:solidFill>
                  <a:schemeClr val="bg1"/>
                </a:solidFill>
              </a:rPr>
              <a:t>Salary Expenses </a:t>
            </a:r>
            <a:r>
              <a:rPr lang="en-US" sz="2000" i="1" dirty="0">
                <a:solidFill>
                  <a:schemeClr val="bg1"/>
                </a:solidFill>
              </a:rPr>
              <a:t>(estimated!) based on Job Titles from </a:t>
            </a:r>
            <a:r>
              <a:rPr lang="en-US" sz="2000" i="1" dirty="0" err="1">
                <a:solidFill>
                  <a:schemeClr val="bg1"/>
                </a:solidFill>
              </a:rPr>
              <a:t>Walder’s</a:t>
            </a:r>
            <a:r>
              <a:rPr lang="en-US" sz="2000" i="1" dirty="0">
                <a:solidFill>
                  <a:schemeClr val="bg1"/>
                </a:solidFill>
              </a:rPr>
              <a:t> 2021 NFL Analytics Survey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257E8F0-E109-25DD-2C75-3A9A1614998A}"/>
              </a:ext>
            </a:extLst>
          </p:cNvPr>
          <p:cNvSpPr txBox="1"/>
          <p:nvPr/>
        </p:nvSpPr>
        <p:spPr>
          <a:xfrm>
            <a:off x="2391608" y="1868478"/>
            <a:ext cx="4879834" cy="984885"/>
          </a:xfrm>
          <a:prstGeom prst="rect">
            <a:avLst/>
          </a:prstGeom>
          <a:solidFill>
            <a:srgbClr val="D89440"/>
          </a:solidFill>
        </p:spPr>
        <p:txBody>
          <a:bodyPr wrap="square" lIns="182880" tIns="182880" rIns="182880" bIns="182880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bg1"/>
                </a:solidFill>
              </a:rPr>
              <a:t>Relative </a:t>
            </a:r>
            <a:r>
              <a:rPr lang="en-US" sz="2000" b="1" i="1" dirty="0">
                <a:solidFill>
                  <a:schemeClr val="bg1"/>
                </a:solidFill>
              </a:rPr>
              <a:t>“Most Analytically Inclined” </a:t>
            </a:r>
            <a:r>
              <a:rPr lang="en-US" sz="2000" i="1" dirty="0">
                <a:solidFill>
                  <a:schemeClr val="bg1"/>
                </a:solidFill>
              </a:rPr>
              <a:t>rating from </a:t>
            </a:r>
            <a:r>
              <a:rPr lang="en-US" sz="2000" i="1" dirty="0" err="1">
                <a:solidFill>
                  <a:schemeClr val="bg1"/>
                </a:solidFill>
              </a:rPr>
              <a:t>Walder’s</a:t>
            </a:r>
            <a:r>
              <a:rPr lang="en-US" sz="2000" i="1" dirty="0">
                <a:solidFill>
                  <a:schemeClr val="bg1"/>
                </a:solidFill>
              </a:rPr>
              <a:t> NFL Analytics Survey 2022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18CD25C-8508-4530-2FE4-24182587F615}"/>
              </a:ext>
            </a:extLst>
          </p:cNvPr>
          <p:cNvSpPr txBox="1"/>
          <p:nvPr/>
        </p:nvSpPr>
        <p:spPr>
          <a:xfrm>
            <a:off x="13096815" y="1866900"/>
            <a:ext cx="2699103" cy="98488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lIns="182880" tIns="182880" rIns="182880" bIns="182880" rtlCol="0">
            <a:spAutoFit/>
          </a:bodyPr>
          <a:lstStyle/>
          <a:p>
            <a:pPr algn="ctr"/>
            <a:r>
              <a:rPr lang="en-US" sz="2000" b="1" i="1" dirty="0">
                <a:solidFill>
                  <a:schemeClr val="bg1"/>
                </a:solidFill>
              </a:rPr>
              <a:t># Staff  </a:t>
            </a:r>
            <a:r>
              <a:rPr lang="en-US" sz="2000" i="1" dirty="0">
                <a:solidFill>
                  <a:schemeClr val="bg1"/>
                </a:solidFill>
              </a:rPr>
              <a:t>per 2021 NFL Analytics Survey</a:t>
            </a:r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7FB424B4-731E-4EF8-D7E4-6D1CF94EEC49}"/>
              </a:ext>
            </a:extLst>
          </p:cNvPr>
          <p:cNvSpPr/>
          <p:nvPr/>
        </p:nvSpPr>
        <p:spPr>
          <a:xfrm rot="21339199">
            <a:off x="14466423" y="6160344"/>
            <a:ext cx="623696" cy="768414"/>
          </a:xfrm>
          <a:custGeom>
            <a:avLst/>
            <a:gdLst/>
            <a:ahLst/>
            <a:cxnLst/>
            <a:rect l="l" t="t" r="r" b="b"/>
            <a:pathLst>
              <a:path w="931079" h="1147120">
                <a:moveTo>
                  <a:pt x="0" y="0"/>
                </a:moveTo>
                <a:lnTo>
                  <a:pt x="931079" y="0"/>
                </a:lnTo>
                <a:lnTo>
                  <a:pt x="931079" y="1147120"/>
                </a:lnTo>
                <a:lnTo>
                  <a:pt x="0" y="114712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E72BC0C-5F66-59A5-7D0F-19C6EFAD1582}"/>
              </a:ext>
            </a:extLst>
          </p:cNvPr>
          <p:cNvSpPr txBox="1"/>
          <p:nvPr/>
        </p:nvSpPr>
        <p:spPr>
          <a:xfrm>
            <a:off x="1300514" y="3208800"/>
            <a:ext cx="436160" cy="432792"/>
          </a:xfrm>
          <a:prstGeom prst="ellipse">
            <a:avLst/>
          </a:prstGeom>
          <a:solidFill>
            <a:schemeClr val="accent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Montserrat Medium" panose="00000600000000000000" pitchFamily="2" charset="0"/>
              </a:rPr>
              <a:t>6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12293A9-2F64-F87C-365C-DFD97312E8CC}"/>
              </a:ext>
            </a:extLst>
          </p:cNvPr>
          <p:cNvSpPr txBox="1"/>
          <p:nvPr/>
        </p:nvSpPr>
        <p:spPr>
          <a:xfrm>
            <a:off x="1752600" y="2025187"/>
            <a:ext cx="436160" cy="432792"/>
          </a:xfrm>
          <a:prstGeom prst="ellipse">
            <a:avLst/>
          </a:prstGeom>
          <a:solidFill>
            <a:schemeClr val="accent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Montserrat Medium" panose="00000600000000000000" pitchFamily="2" charset="0"/>
              </a:rPr>
              <a:t>7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7D7ED05-3BA9-87C0-14B5-63E7A3828448}"/>
              </a:ext>
            </a:extLst>
          </p:cNvPr>
          <p:cNvSpPr txBox="1"/>
          <p:nvPr/>
        </p:nvSpPr>
        <p:spPr>
          <a:xfrm>
            <a:off x="2173528" y="4814661"/>
            <a:ext cx="436160" cy="432792"/>
          </a:xfrm>
          <a:prstGeom prst="ellipse">
            <a:avLst/>
          </a:prstGeom>
          <a:solidFill>
            <a:schemeClr val="accent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Montserrat Medium" panose="00000600000000000000" pitchFamily="2" charset="0"/>
              </a:rPr>
              <a:t>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6969306-1A56-C4A8-7511-F80463230041}"/>
              </a:ext>
            </a:extLst>
          </p:cNvPr>
          <p:cNvSpPr txBox="1"/>
          <p:nvPr/>
        </p:nvSpPr>
        <p:spPr>
          <a:xfrm>
            <a:off x="2624897" y="5727922"/>
            <a:ext cx="436160" cy="432792"/>
          </a:xfrm>
          <a:prstGeom prst="ellipse">
            <a:avLst/>
          </a:prstGeom>
          <a:solidFill>
            <a:schemeClr val="accent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Montserrat Medium" panose="00000600000000000000" pitchFamily="2" charset="0"/>
              </a:rPr>
              <a:t>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A160F4D-08FF-D528-EB73-7B865C16A0A5}"/>
              </a:ext>
            </a:extLst>
          </p:cNvPr>
          <p:cNvSpPr txBox="1"/>
          <p:nvPr/>
        </p:nvSpPr>
        <p:spPr>
          <a:xfrm>
            <a:off x="3048000" y="5853708"/>
            <a:ext cx="436160" cy="432792"/>
          </a:xfrm>
          <a:prstGeom prst="ellipse">
            <a:avLst/>
          </a:prstGeom>
          <a:solidFill>
            <a:schemeClr val="accent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Montserrat Medium" panose="00000600000000000000" pitchFamily="2" charset="0"/>
              </a:rPr>
              <a:t>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B109B48-5151-843F-DE85-487F195DC85B}"/>
              </a:ext>
            </a:extLst>
          </p:cNvPr>
          <p:cNvSpPr txBox="1"/>
          <p:nvPr/>
        </p:nvSpPr>
        <p:spPr>
          <a:xfrm>
            <a:off x="3494874" y="6974383"/>
            <a:ext cx="436160" cy="432792"/>
          </a:xfrm>
          <a:prstGeom prst="ellipse">
            <a:avLst/>
          </a:prstGeom>
          <a:solidFill>
            <a:schemeClr val="accent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Montserrat Medium" panose="00000600000000000000" pitchFamily="2" charset="0"/>
              </a:rPr>
              <a:t>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BBF10C8-8116-253F-2234-36A14DBD280C}"/>
              </a:ext>
            </a:extLst>
          </p:cNvPr>
          <p:cNvSpPr txBox="1"/>
          <p:nvPr/>
        </p:nvSpPr>
        <p:spPr>
          <a:xfrm>
            <a:off x="3989988" y="6795064"/>
            <a:ext cx="436160" cy="432792"/>
          </a:xfrm>
          <a:prstGeom prst="ellipse">
            <a:avLst/>
          </a:prstGeom>
          <a:solidFill>
            <a:schemeClr val="accent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Montserrat Medium" panose="00000600000000000000" pitchFamily="2" charset="0"/>
              </a:rPr>
              <a:t>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C331CBF-2E4D-0BDE-B399-14F5CD47A899}"/>
              </a:ext>
            </a:extLst>
          </p:cNvPr>
          <p:cNvSpPr txBox="1"/>
          <p:nvPr/>
        </p:nvSpPr>
        <p:spPr>
          <a:xfrm>
            <a:off x="4437785" y="6687912"/>
            <a:ext cx="436160" cy="432792"/>
          </a:xfrm>
          <a:prstGeom prst="ellipse">
            <a:avLst/>
          </a:prstGeom>
          <a:solidFill>
            <a:schemeClr val="accent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Montserrat Medium" panose="00000600000000000000" pitchFamily="2" charset="0"/>
              </a:rPr>
              <a:t>3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278B43D-AA57-9B1B-126F-6312154E2489}"/>
              </a:ext>
            </a:extLst>
          </p:cNvPr>
          <p:cNvSpPr txBox="1"/>
          <p:nvPr/>
        </p:nvSpPr>
        <p:spPr>
          <a:xfrm>
            <a:off x="4846699" y="7499355"/>
            <a:ext cx="436160" cy="432792"/>
          </a:xfrm>
          <a:prstGeom prst="ellipse">
            <a:avLst/>
          </a:prstGeom>
          <a:solidFill>
            <a:schemeClr val="accent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Montserrat Medium" panose="00000600000000000000" pitchFamily="2" charset="0"/>
              </a:rPr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E392B6B-6E76-269F-8AF5-47A6BB952667}"/>
              </a:ext>
            </a:extLst>
          </p:cNvPr>
          <p:cNvSpPr txBox="1"/>
          <p:nvPr/>
        </p:nvSpPr>
        <p:spPr>
          <a:xfrm>
            <a:off x="5278764" y="7107749"/>
            <a:ext cx="436160" cy="432792"/>
          </a:xfrm>
          <a:prstGeom prst="ellipse">
            <a:avLst/>
          </a:prstGeom>
          <a:solidFill>
            <a:schemeClr val="accent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Montserrat Medium" panose="00000600000000000000" pitchFamily="2" charset="0"/>
              </a:rPr>
              <a:t>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79B1416-9A2D-4BCA-0744-92F301196A2B}"/>
              </a:ext>
            </a:extLst>
          </p:cNvPr>
          <p:cNvSpPr txBox="1"/>
          <p:nvPr/>
        </p:nvSpPr>
        <p:spPr>
          <a:xfrm>
            <a:off x="5737479" y="6453983"/>
            <a:ext cx="436160" cy="432792"/>
          </a:xfrm>
          <a:prstGeom prst="ellipse">
            <a:avLst/>
          </a:prstGeom>
          <a:solidFill>
            <a:schemeClr val="accent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Montserrat Medium" panose="00000600000000000000" pitchFamily="2" charset="0"/>
              </a:rPr>
              <a:t>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E183A5A-8B7F-A64D-F9A1-47A77A2281C0}"/>
              </a:ext>
            </a:extLst>
          </p:cNvPr>
          <p:cNvSpPr txBox="1"/>
          <p:nvPr/>
        </p:nvSpPr>
        <p:spPr>
          <a:xfrm>
            <a:off x="6208251" y="7069332"/>
            <a:ext cx="436160" cy="432792"/>
          </a:xfrm>
          <a:prstGeom prst="ellipse">
            <a:avLst/>
          </a:prstGeom>
          <a:solidFill>
            <a:schemeClr val="accent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Montserrat Medium" panose="00000600000000000000" pitchFamily="2" charset="0"/>
              </a:rPr>
              <a:t>3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F5A79A6-B718-36D6-7357-0D244DDA727B}"/>
              </a:ext>
            </a:extLst>
          </p:cNvPr>
          <p:cNvSpPr txBox="1"/>
          <p:nvPr/>
        </p:nvSpPr>
        <p:spPr>
          <a:xfrm>
            <a:off x="6684311" y="7055721"/>
            <a:ext cx="436160" cy="432792"/>
          </a:xfrm>
          <a:prstGeom prst="ellipse">
            <a:avLst/>
          </a:prstGeom>
          <a:solidFill>
            <a:schemeClr val="accent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Montserrat Medium" panose="00000600000000000000" pitchFamily="2" charset="0"/>
              </a:rPr>
              <a:t>3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6BE8484-FC5E-0E24-B825-9FAAB4AF5181}"/>
              </a:ext>
            </a:extLst>
          </p:cNvPr>
          <p:cNvSpPr txBox="1"/>
          <p:nvPr/>
        </p:nvSpPr>
        <p:spPr>
          <a:xfrm>
            <a:off x="7149277" y="7005674"/>
            <a:ext cx="436160" cy="432792"/>
          </a:xfrm>
          <a:prstGeom prst="ellipse">
            <a:avLst/>
          </a:prstGeom>
          <a:solidFill>
            <a:schemeClr val="accent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Montserrat Medium" panose="00000600000000000000" pitchFamily="2" charset="0"/>
              </a:rPr>
              <a:t>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20287D8-2F68-8F31-91B2-EE51A5C207C9}"/>
              </a:ext>
            </a:extLst>
          </p:cNvPr>
          <p:cNvSpPr txBox="1"/>
          <p:nvPr/>
        </p:nvSpPr>
        <p:spPr>
          <a:xfrm>
            <a:off x="7599016" y="7071231"/>
            <a:ext cx="436160" cy="432792"/>
          </a:xfrm>
          <a:prstGeom prst="ellipse">
            <a:avLst/>
          </a:prstGeom>
          <a:solidFill>
            <a:schemeClr val="accent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Montserrat Medium" panose="00000600000000000000" pitchFamily="2" charset="0"/>
              </a:rPr>
              <a:t>3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B3DEE6D-BA14-0EA0-FB70-DE7698FA5A37}"/>
              </a:ext>
            </a:extLst>
          </p:cNvPr>
          <p:cNvSpPr txBox="1"/>
          <p:nvPr/>
        </p:nvSpPr>
        <p:spPr>
          <a:xfrm>
            <a:off x="8061859" y="7537119"/>
            <a:ext cx="436160" cy="432792"/>
          </a:xfrm>
          <a:prstGeom prst="ellipse">
            <a:avLst/>
          </a:prstGeom>
          <a:solidFill>
            <a:schemeClr val="accent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Montserrat Medium" panose="00000600000000000000" pitchFamily="2" charset="0"/>
              </a:rPr>
              <a:t>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FF0A9A4-FB78-561E-2C4A-B592C1E38019}"/>
              </a:ext>
            </a:extLst>
          </p:cNvPr>
          <p:cNvSpPr txBox="1"/>
          <p:nvPr/>
        </p:nvSpPr>
        <p:spPr>
          <a:xfrm>
            <a:off x="8513721" y="7357941"/>
            <a:ext cx="436160" cy="432792"/>
          </a:xfrm>
          <a:prstGeom prst="ellipse">
            <a:avLst/>
          </a:prstGeom>
          <a:solidFill>
            <a:schemeClr val="accent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Montserrat Medium" panose="00000600000000000000" pitchFamily="2" charset="0"/>
              </a:rPr>
              <a:t>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9A53F02-0634-0169-82FF-C0EF4EE02269}"/>
              </a:ext>
            </a:extLst>
          </p:cNvPr>
          <p:cNvSpPr txBox="1"/>
          <p:nvPr/>
        </p:nvSpPr>
        <p:spPr>
          <a:xfrm>
            <a:off x="9424052" y="7178122"/>
            <a:ext cx="436160" cy="432792"/>
          </a:xfrm>
          <a:prstGeom prst="ellipse">
            <a:avLst/>
          </a:prstGeom>
          <a:solidFill>
            <a:schemeClr val="accent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Montserrat Medium" panose="00000600000000000000" pitchFamily="2" charset="0"/>
              </a:rPr>
              <a:t>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2ABB667-FC4F-5CA2-B395-3DFF8D2B2BE8}"/>
              </a:ext>
            </a:extLst>
          </p:cNvPr>
          <p:cNvSpPr txBox="1"/>
          <p:nvPr/>
        </p:nvSpPr>
        <p:spPr>
          <a:xfrm>
            <a:off x="9927032" y="7324145"/>
            <a:ext cx="436160" cy="432792"/>
          </a:xfrm>
          <a:prstGeom prst="ellipse">
            <a:avLst/>
          </a:prstGeom>
          <a:solidFill>
            <a:schemeClr val="accent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Montserrat Medium" panose="00000600000000000000" pitchFamily="2" charset="0"/>
              </a:rPr>
              <a:t>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E68D047-04BD-08F3-CB76-8E3B2AD13F57}"/>
              </a:ext>
            </a:extLst>
          </p:cNvPr>
          <p:cNvSpPr txBox="1"/>
          <p:nvPr/>
        </p:nvSpPr>
        <p:spPr>
          <a:xfrm>
            <a:off x="15489660" y="9105900"/>
            <a:ext cx="436160" cy="432792"/>
          </a:xfrm>
          <a:prstGeom prst="ellipse">
            <a:avLst/>
          </a:prstGeom>
          <a:solidFill>
            <a:schemeClr val="accent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Montserrat Medium" panose="00000600000000000000" pitchFamily="2" charset="0"/>
              </a:rPr>
              <a:t>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6AA0B7F-A1D3-0EED-E860-4B11EBE1BEF1}"/>
              </a:ext>
            </a:extLst>
          </p:cNvPr>
          <p:cNvSpPr txBox="1"/>
          <p:nvPr/>
        </p:nvSpPr>
        <p:spPr>
          <a:xfrm>
            <a:off x="10312240" y="7521794"/>
            <a:ext cx="436160" cy="432792"/>
          </a:xfrm>
          <a:prstGeom prst="ellipse">
            <a:avLst/>
          </a:prstGeom>
          <a:solidFill>
            <a:schemeClr val="accent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Montserrat Medium" panose="00000600000000000000" pitchFamily="2" charset="0"/>
              </a:rPr>
              <a:t>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8BA1BD2-BDC2-4213-3BDD-BF55490C422E}"/>
              </a:ext>
            </a:extLst>
          </p:cNvPr>
          <p:cNvSpPr txBox="1"/>
          <p:nvPr/>
        </p:nvSpPr>
        <p:spPr>
          <a:xfrm>
            <a:off x="13563004" y="8119372"/>
            <a:ext cx="436160" cy="432792"/>
          </a:xfrm>
          <a:prstGeom prst="ellipse">
            <a:avLst/>
          </a:prstGeom>
          <a:solidFill>
            <a:schemeClr val="accent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Montserrat Medium" panose="00000600000000000000" pitchFamily="2" charset="0"/>
              </a:rPr>
              <a:t>2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CE6E426-5923-BB2A-F1FA-20D556474C32}"/>
              </a:ext>
            </a:extLst>
          </p:cNvPr>
          <p:cNvSpPr txBox="1"/>
          <p:nvPr/>
        </p:nvSpPr>
        <p:spPr>
          <a:xfrm>
            <a:off x="14014986" y="8092615"/>
            <a:ext cx="436160" cy="432792"/>
          </a:xfrm>
          <a:prstGeom prst="ellipse">
            <a:avLst/>
          </a:prstGeom>
          <a:solidFill>
            <a:schemeClr val="accent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Montserrat Medium" panose="00000600000000000000" pitchFamily="2" charset="0"/>
              </a:rPr>
              <a:t>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5E5A05B-AFD3-0027-57B7-027E1829134E}"/>
              </a:ext>
            </a:extLst>
          </p:cNvPr>
          <p:cNvSpPr txBox="1"/>
          <p:nvPr/>
        </p:nvSpPr>
        <p:spPr>
          <a:xfrm>
            <a:off x="14455473" y="7969911"/>
            <a:ext cx="436160" cy="432792"/>
          </a:xfrm>
          <a:prstGeom prst="ellipse">
            <a:avLst/>
          </a:prstGeom>
          <a:solidFill>
            <a:schemeClr val="accent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Montserrat Medium" panose="00000600000000000000" pitchFamily="2" charset="0"/>
              </a:rPr>
              <a:t>1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A96FECD-58C9-04E9-66A9-CA7DB87B2354}"/>
              </a:ext>
            </a:extLst>
          </p:cNvPr>
          <p:cNvSpPr txBox="1"/>
          <p:nvPr/>
        </p:nvSpPr>
        <p:spPr>
          <a:xfrm>
            <a:off x="15011400" y="8825508"/>
            <a:ext cx="436160" cy="432792"/>
          </a:xfrm>
          <a:prstGeom prst="ellipse">
            <a:avLst/>
          </a:prstGeom>
          <a:solidFill>
            <a:schemeClr val="accent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Montserrat Medium" panose="00000600000000000000" pitchFamily="2" charset="0"/>
              </a:rPr>
              <a:t>0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B67F2A0-561D-21C0-D54D-2DA07EE0F004}"/>
              </a:ext>
            </a:extLst>
          </p:cNvPr>
          <p:cNvSpPr txBox="1"/>
          <p:nvPr/>
        </p:nvSpPr>
        <p:spPr>
          <a:xfrm>
            <a:off x="1547688" y="9029700"/>
            <a:ext cx="3257461" cy="580817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txBody>
          <a:bodyPr wrap="square" lIns="0" tIns="0" rIns="0" bIns="45720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bg1"/>
                </a:solidFill>
              </a:rPr>
              <a:t>most analytically inclined to least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D27453A-A3A3-9007-DFDD-EE84B84C9BB4}"/>
              </a:ext>
            </a:extLst>
          </p:cNvPr>
          <p:cNvSpPr txBox="1"/>
          <p:nvPr/>
        </p:nvSpPr>
        <p:spPr>
          <a:xfrm>
            <a:off x="12184001" y="7610914"/>
            <a:ext cx="436160" cy="432792"/>
          </a:xfrm>
          <a:prstGeom prst="ellipse">
            <a:avLst/>
          </a:prstGeom>
          <a:solidFill>
            <a:schemeClr val="accent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Montserrat Medium" panose="00000600000000000000" pitchFamily="2" charset="0"/>
              </a:rPr>
              <a:t>2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5846DCE-B200-2A6B-AB95-8FC4B31C8667}"/>
              </a:ext>
            </a:extLst>
          </p:cNvPr>
          <p:cNvSpPr txBox="1"/>
          <p:nvPr/>
        </p:nvSpPr>
        <p:spPr>
          <a:xfrm>
            <a:off x="11680897" y="7540541"/>
            <a:ext cx="436160" cy="432792"/>
          </a:xfrm>
          <a:prstGeom prst="ellipse">
            <a:avLst/>
          </a:prstGeom>
          <a:solidFill>
            <a:schemeClr val="accent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Montserrat Medium" panose="00000600000000000000" pitchFamily="2" charset="0"/>
              </a:rPr>
              <a:t>3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C4BD4DF-4DCA-F3D9-CA17-8527B3B67DE1}"/>
              </a:ext>
            </a:extLst>
          </p:cNvPr>
          <p:cNvSpPr txBox="1"/>
          <p:nvPr/>
        </p:nvSpPr>
        <p:spPr>
          <a:xfrm>
            <a:off x="11250260" y="7877340"/>
            <a:ext cx="436160" cy="432792"/>
          </a:xfrm>
          <a:prstGeom prst="ellipse">
            <a:avLst/>
          </a:prstGeom>
          <a:solidFill>
            <a:schemeClr val="accent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Montserrat Medium" panose="00000600000000000000" pitchFamily="2" charset="0"/>
              </a:rPr>
              <a:t>1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399C1A3-4ECD-2749-F2D2-884631F1984E}"/>
              </a:ext>
            </a:extLst>
          </p:cNvPr>
          <p:cNvSpPr txBox="1"/>
          <p:nvPr/>
        </p:nvSpPr>
        <p:spPr>
          <a:xfrm>
            <a:off x="12619026" y="8035308"/>
            <a:ext cx="436160" cy="432792"/>
          </a:xfrm>
          <a:prstGeom prst="ellipse">
            <a:avLst/>
          </a:prstGeom>
          <a:solidFill>
            <a:schemeClr val="accent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Montserrat Medium" panose="00000600000000000000" pitchFamily="2" charset="0"/>
              </a:rPr>
              <a:t>1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F2F61A0-03DC-94BD-4ACB-97F1DE55ECA4}"/>
              </a:ext>
            </a:extLst>
          </p:cNvPr>
          <p:cNvSpPr txBox="1"/>
          <p:nvPr/>
        </p:nvSpPr>
        <p:spPr>
          <a:xfrm>
            <a:off x="13031899" y="7876219"/>
            <a:ext cx="436160" cy="432792"/>
          </a:xfrm>
          <a:prstGeom prst="ellipse">
            <a:avLst/>
          </a:prstGeom>
          <a:solidFill>
            <a:schemeClr val="accent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Montserrat Medium" panose="00000600000000000000" pitchFamily="2" charset="0"/>
              </a:rPr>
              <a:t>2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0E3B91F-9350-3DE4-C2BF-4C9B3558CD73}"/>
              </a:ext>
            </a:extLst>
          </p:cNvPr>
          <p:cNvSpPr txBox="1"/>
          <p:nvPr/>
        </p:nvSpPr>
        <p:spPr>
          <a:xfrm>
            <a:off x="10740953" y="8092615"/>
            <a:ext cx="436160" cy="432792"/>
          </a:xfrm>
          <a:prstGeom prst="ellipse">
            <a:avLst/>
          </a:prstGeom>
          <a:solidFill>
            <a:schemeClr val="accent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Montserrat Medium" panose="00000600000000000000" pitchFamily="2" charset="0"/>
              </a:rPr>
              <a:t>1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1B66650-50E9-0BED-A33C-4E1D81C4E2A5}"/>
              </a:ext>
            </a:extLst>
          </p:cNvPr>
          <p:cNvSpPr txBox="1"/>
          <p:nvPr/>
        </p:nvSpPr>
        <p:spPr>
          <a:xfrm rot="16200000">
            <a:off x="14381421" y="7171398"/>
            <a:ext cx="2465515" cy="580817"/>
          </a:xfrm>
          <a:prstGeom prst="rightArrow">
            <a:avLst/>
          </a:prstGeom>
          <a:solidFill>
            <a:schemeClr val="accent2"/>
          </a:solidFill>
        </p:spPr>
        <p:txBody>
          <a:bodyPr wrap="square" lIns="0" tIns="0" rIns="0" bIns="45720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bg1"/>
                </a:solidFill>
              </a:rPr>
              <a:t>estimated salary spending</a:t>
            </a:r>
          </a:p>
        </p:txBody>
      </p:sp>
      <p:pic>
        <p:nvPicPr>
          <p:cNvPr id="76" name="Picture 75" descr="A blue and white robot with black screen&#10;&#10;Description automatically generated">
            <a:extLst>
              <a:ext uri="{FF2B5EF4-FFF2-40B4-BE49-F238E27FC236}">
                <a16:creationId xmlns:a16="http://schemas.microsoft.com/office/drawing/2014/main" id="{BE05C640-A77A-C8FD-7F00-D182C7E760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9787" y="2480214"/>
            <a:ext cx="4974213" cy="5101686"/>
          </a:xfrm>
          <a:prstGeom prst="rect">
            <a:avLst/>
          </a:prstGeom>
        </p:spPr>
      </p:pic>
      <p:sp>
        <p:nvSpPr>
          <p:cNvPr id="22" name="Freeform 4">
            <a:extLst>
              <a:ext uri="{FF2B5EF4-FFF2-40B4-BE49-F238E27FC236}">
                <a16:creationId xmlns:a16="http://schemas.microsoft.com/office/drawing/2014/main" id="{52C263A0-2A37-DA41-CD0C-F8C57FF54F0F}"/>
              </a:ext>
            </a:extLst>
          </p:cNvPr>
          <p:cNvSpPr/>
          <p:nvPr/>
        </p:nvSpPr>
        <p:spPr>
          <a:xfrm rot="17686609">
            <a:off x="11835875" y="5779379"/>
            <a:ext cx="2101512" cy="1192608"/>
          </a:xfrm>
          <a:custGeom>
            <a:avLst/>
            <a:gdLst/>
            <a:ahLst/>
            <a:cxnLst/>
            <a:rect l="l" t="t" r="r" b="b"/>
            <a:pathLst>
              <a:path w="3466625" h="1967310">
                <a:moveTo>
                  <a:pt x="0" y="0"/>
                </a:moveTo>
                <a:lnTo>
                  <a:pt x="3466625" y="0"/>
                </a:lnTo>
                <a:lnTo>
                  <a:pt x="3466625" y="1967309"/>
                </a:lnTo>
                <a:lnTo>
                  <a:pt x="0" y="196730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TextBox 7"/>
          <p:cNvSpPr txBox="1"/>
          <p:nvPr/>
        </p:nvSpPr>
        <p:spPr>
          <a:xfrm>
            <a:off x="2941128" y="2928660"/>
            <a:ext cx="8950611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en-US" sz="2600" b="1" dirty="0">
                <a:latin typeface="Tomorrow"/>
              </a:rPr>
              <a:t>Baltimore</a:t>
            </a:r>
            <a:r>
              <a:rPr lang="en-US" sz="2600" dirty="0">
                <a:latin typeface="Tomorrow"/>
              </a:rPr>
              <a:t> was rated top of the class by other NFL teams and likely spent less than runner-up </a:t>
            </a:r>
            <a:r>
              <a:rPr lang="en-US" sz="2600" b="1" dirty="0">
                <a:latin typeface="Tomorrow"/>
              </a:rPr>
              <a:t>Cleveland</a:t>
            </a:r>
            <a:r>
              <a:rPr lang="en-US" sz="2600" dirty="0">
                <a:latin typeface="Tomorrow"/>
              </a:rPr>
              <a:t> because they had fewer executives (i.e. VP levels).  </a:t>
            </a:r>
          </a:p>
        </p:txBody>
      </p:sp>
      <p:sp>
        <p:nvSpPr>
          <p:cNvPr id="50" name="TextBox 7">
            <a:extLst>
              <a:ext uri="{FF2B5EF4-FFF2-40B4-BE49-F238E27FC236}">
                <a16:creationId xmlns:a16="http://schemas.microsoft.com/office/drawing/2014/main" id="{FC5CF96C-56C3-4D24-D79D-2EC3F0342D06}"/>
              </a:ext>
            </a:extLst>
          </p:cNvPr>
          <p:cNvSpPr txBox="1"/>
          <p:nvPr/>
        </p:nvSpPr>
        <p:spPr>
          <a:xfrm>
            <a:off x="2941128" y="4214217"/>
            <a:ext cx="7422064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en-US" sz="2600" b="1" dirty="0">
                <a:latin typeface="Tomorrow"/>
              </a:rPr>
              <a:t>Jacksonville </a:t>
            </a:r>
            <a:r>
              <a:rPr lang="en-US" sz="2600" dirty="0">
                <a:latin typeface="Tomorrow"/>
              </a:rPr>
              <a:t>(likely) spent the 2</a:t>
            </a:r>
            <a:r>
              <a:rPr lang="en-US" sz="2600" baseline="30000" dirty="0">
                <a:latin typeface="Tomorrow"/>
              </a:rPr>
              <a:t>nd</a:t>
            </a:r>
            <a:r>
              <a:rPr lang="en-US" sz="2600" dirty="0">
                <a:latin typeface="Tomorrow"/>
              </a:rPr>
              <a:t> most but had</a:t>
            </a:r>
          </a:p>
          <a:p>
            <a:pPr>
              <a:lnSpc>
                <a:spcPts val="3000"/>
              </a:lnSpc>
            </a:pPr>
            <a:r>
              <a:rPr lang="en-US" sz="2600" dirty="0">
                <a:latin typeface="Tomorrow"/>
              </a:rPr>
              <a:t>only a moderate rating from other teams, receiving only 1 vote as one of the Top</a:t>
            </a:r>
            <a:br>
              <a:rPr lang="en-US" sz="2600" dirty="0">
                <a:latin typeface="Tomorrow"/>
              </a:rPr>
            </a:br>
            <a:r>
              <a:rPr lang="en-US" sz="2600" dirty="0">
                <a:latin typeface="Tomorrow"/>
              </a:rPr>
              <a:t>5 “most analytical teams”. 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F63D78C-9912-5568-B2C4-2F75AE4103BF}"/>
              </a:ext>
            </a:extLst>
          </p:cNvPr>
          <p:cNvSpPr txBox="1"/>
          <p:nvPr/>
        </p:nvSpPr>
        <p:spPr>
          <a:xfrm>
            <a:off x="8991897" y="5055245"/>
            <a:ext cx="436160" cy="432792"/>
          </a:xfrm>
          <a:prstGeom prst="ellipse">
            <a:avLst/>
          </a:prstGeom>
          <a:solidFill>
            <a:schemeClr val="accent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Montserrat Medium" panose="00000600000000000000" pitchFamily="2" charset="0"/>
              </a:rPr>
              <a:t>7</a:t>
            </a:r>
          </a:p>
        </p:txBody>
      </p:sp>
      <p:sp>
        <p:nvSpPr>
          <p:cNvPr id="77" name="Freeform 5">
            <a:extLst>
              <a:ext uri="{FF2B5EF4-FFF2-40B4-BE49-F238E27FC236}">
                <a16:creationId xmlns:a16="http://schemas.microsoft.com/office/drawing/2014/main" id="{545081D9-D014-3F21-8A93-297C2CF7C9D4}"/>
              </a:ext>
            </a:extLst>
          </p:cNvPr>
          <p:cNvSpPr/>
          <p:nvPr/>
        </p:nvSpPr>
        <p:spPr>
          <a:xfrm rot="21412038">
            <a:off x="14494305" y="6196594"/>
            <a:ext cx="495302" cy="610228"/>
          </a:xfrm>
          <a:custGeom>
            <a:avLst/>
            <a:gdLst/>
            <a:ahLst/>
            <a:cxnLst/>
            <a:rect l="l" t="t" r="r" b="b"/>
            <a:pathLst>
              <a:path w="931079" h="1147120">
                <a:moveTo>
                  <a:pt x="0" y="0"/>
                </a:moveTo>
                <a:lnTo>
                  <a:pt x="931079" y="0"/>
                </a:lnTo>
                <a:lnTo>
                  <a:pt x="931079" y="1147120"/>
                </a:lnTo>
                <a:lnTo>
                  <a:pt x="0" y="11471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70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2" name="Freeform 7">
            <a:extLst>
              <a:ext uri="{FF2B5EF4-FFF2-40B4-BE49-F238E27FC236}">
                <a16:creationId xmlns:a16="http://schemas.microsoft.com/office/drawing/2014/main" id="{2849DE53-0AA5-69A5-7EC5-78891C63FF38}"/>
              </a:ext>
            </a:extLst>
          </p:cNvPr>
          <p:cNvSpPr/>
          <p:nvPr/>
        </p:nvSpPr>
        <p:spPr>
          <a:xfrm>
            <a:off x="14438200" y="179030"/>
            <a:ext cx="3762220" cy="1232837"/>
          </a:xfrm>
          <a:custGeom>
            <a:avLst/>
            <a:gdLst/>
            <a:ahLst/>
            <a:cxnLst/>
            <a:rect l="l" t="t" r="r" b="b"/>
            <a:pathLst>
              <a:path w="5006444" h="1232837">
                <a:moveTo>
                  <a:pt x="0" y="0"/>
                </a:moveTo>
                <a:lnTo>
                  <a:pt x="5006444" y="0"/>
                </a:lnTo>
                <a:lnTo>
                  <a:pt x="5006444" y="1232837"/>
                </a:lnTo>
                <a:lnTo>
                  <a:pt x="0" y="123283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3" name="TextBox 8">
            <a:extLst>
              <a:ext uri="{FF2B5EF4-FFF2-40B4-BE49-F238E27FC236}">
                <a16:creationId xmlns:a16="http://schemas.microsoft.com/office/drawing/2014/main" id="{C652CAD4-89E9-90CF-5AF2-CF17B9829FA6}"/>
              </a:ext>
            </a:extLst>
          </p:cNvPr>
          <p:cNvSpPr txBox="1"/>
          <p:nvPr/>
        </p:nvSpPr>
        <p:spPr>
          <a:xfrm>
            <a:off x="14570556" y="490305"/>
            <a:ext cx="3566187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2070"/>
              </a:lnSpc>
              <a:spcBef>
                <a:spcPct val="0"/>
              </a:spcBef>
            </a:pPr>
            <a:r>
              <a:rPr lang="en-US" sz="1815" u="none" strike="noStrike" dirty="0">
                <a:latin typeface="HK Modular"/>
              </a:rPr>
              <a:t>WHAT TEAM IS THE MOST ANALYTICAL?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67096D">
                <a:alpha val="100000"/>
              </a:srgbClr>
            </a:gs>
            <a:gs pos="50000">
              <a:srgbClr val="240753">
                <a:alpha val="100000"/>
              </a:srgbClr>
            </a:gs>
            <a:gs pos="100000">
              <a:srgbClr val="2A053D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71103" y="-3227555"/>
            <a:ext cx="11749288" cy="13926958"/>
          </a:xfrm>
          <a:custGeom>
            <a:avLst/>
            <a:gdLst/>
            <a:ahLst/>
            <a:cxnLst/>
            <a:rect l="l" t="t" r="r" b="b"/>
            <a:pathLst>
              <a:path w="11749288" h="13926958">
                <a:moveTo>
                  <a:pt x="0" y="0"/>
                </a:moveTo>
                <a:lnTo>
                  <a:pt x="11749288" y="0"/>
                </a:lnTo>
                <a:lnTo>
                  <a:pt x="11749288" y="13926958"/>
                </a:lnTo>
                <a:lnTo>
                  <a:pt x="0" y="139269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408911" y="3588177"/>
            <a:ext cx="1504775" cy="1555323"/>
          </a:xfrm>
          <a:custGeom>
            <a:avLst/>
            <a:gdLst/>
            <a:ahLst/>
            <a:cxnLst/>
            <a:rect l="l" t="t" r="r" b="b"/>
            <a:pathLst>
              <a:path w="2036126" h="2104523">
                <a:moveTo>
                  <a:pt x="2036125" y="0"/>
                </a:moveTo>
                <a:lnTo>
                  <a:pt x="0" y="0"/>
                </a:lnTo>
                <a:lnTo>
                  <a:pt x="0" y="2104523"/>
                </a:lnTo>
                <a:lnTo>
                  <a:pt x="2036125" y="2104523"/>
                </a:lnTo>
                <a:lnTo>
                  <a:pt x="2036125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/>
          <p:cNvSpPr/>
          <p:nvPr/>
        </p:nvSpPr>
        <p:spPr>
          <a:xfrm rot="288391">
            <a:off x="1956633" y="3479503"/>
            <a:ext cx="4309119" cy="4217551"/>
          </a:xfrm>
          <a:custGeom>
            <a:avLst/>
            <a:gdLst/>
            <a:ahLst/>
            <a:cxnLst/>
            <a:rect l="l" t="t" r="r" b="b"/>
            <a:pathLst>
              <a:path w="5830712" h="5706810">
                <a:moveTo>
                  <a:pt x="0" y="0"/>
                </a:moveTo>
                <a:lnTo>
                  <a:pt x="5830712" y="0"/>
                </a:lnTo>
                <a:lnTo>
                  <a:pt x="5830712" y="5706809"/>
                </a:lnTo>
                <a:lnTo>
                  <a:pt x="0" y="57068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7524009" y="2408093"/>
            <a:ext cx="10382991" cy="5865164"/>
            <a:chOff x="0" y="89189"/>
            <a:chExt cx="10273483" cy="2440656"/>
          </a:xfrm>
        </p:grpSpPr>
        <p:sp>
          <p:nvSpPr>
            <p:cNvPr id="6" name="Freeform 6"/>
            <p:cNvSpPr/>
            <p:nvPr/>
          </p:nvSpPr>
          <p:spPr>
            <a:xfrm>
              <a:off x="0" y="89189"/>
              <a:ext cx="10273483" cy="2440656"/>
            </a:xfrm>
            <a:custGeom>
              <a:avLst/>
              <a:gdLst/>
              <a:ahLst/>
              <a:cxnLst/>
              <a:rect l="l" t="t" r="r" b="b"/>
              <a:pathLst>
                <a:path w="10273483" h="2529845">
                  <a:moveTo>
                    <a:pt x="0" y="0"/>
                  </a:moveTo>
                  <a:lnTo>
                    <a:pt x="10273483" y="0"/>
                  </a:lnTo>
                  <a:lnTo>
                    <a:pt x="10273483" y="2529845"/>
                  </a:lnTo>
                  <a:lnTo>
                    <a:pt x="0" y="25298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3742426" y="100098"/>
              <a:ext cx="6370620" cy="15342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312"/>
                </a:lnSpc>
              </a:pPr>
              <a:r>
                <a:rPr lang="en-US" sz="2000" b="1" dirty="0">
                  <a:latin typeface="Tomorrow"/>
                </a:rPr>
                <a:t>JOB TITLES by CATEGORY by YEAR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254557" y="991901"/>
            <a:ext cx="15004743" cy="1408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829"/>
              </a:lnSpc>
              <a:spcBef>
                <a:spcPct val="0"/>
              </a:spcBef>
            </a:pPr>
            <a:r>
              <a:rPr lang="en-US" sz="4163" dirty="0">
                <a:solidFill>
                  <a:srgbClr val="FFFFFF"/>
                </a:solidFill>
                <a:latin typeface="HK Modular"/>
              </a:rPr>
              <a:t>NFL DATA ANALYTICS</a:t>
            </a:r>
            <a:br>
              <a:rPr lang="en-US" sz="4163" dirty="0">
                <a:solidFill>
                  <a:srgbClr val="FFFFFF"/>
                </a:solidFill>
                <a:latin typeface="HK Modular"/>
              </a:rPr>
            </a:br>
            <a:r>
              <a:rPr lang="en-US" sz="4163" dirty="0">
                <a:solidFill>
                  <a:srgbClr val="FFFFFF"/>
                </a:solidFill>
                <a:latin typeface="HK Modular"/>
              </a:rPr>
              <a:t>JOB TITLES GROWTH BY YEAR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021921" y="879068"/>
            <a:ext cx="1037426" cy="1037426"/>
            <a:chOff x="0" y="0"/>
            <a:chExt cx="1383234" cy="138323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83234" cy="1383234"/>
            </a:xfrm>
            <a:custGeom>
              <a:avLst/>
              <a:gdLst/>
              <a:ahLst/>
              <a:cxnLst/>
              <a:rect l="l" t="t" r="r" b="b"/>
              <a:pathLst>
                <a:path w="1383234" h="1383234">
                  <a:moveTo>
                    <a:pt x="0" y="0"/>
                  </a:moveTo>
                  <a:lnTo>
                    <a:pt x="1383234" y="0"/>
                  </a:lnTo>
                  <a:lnTo>
                    <a:pt x="1383234" y="1383234"/>
                  </a:lnTo>
                  <a:lnTo>
                    <a:pt x="0" y="13832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433422" y="380811"/>
              <a:ext cx="516391" cy="5739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687"/>
                </a:lnSpc>
                <a:spcBef>
                  <a:spcPct val="0"/>
                </a:spcBef>
              </a:pPr>
              <a:r>
                <a:rPr lang="en-US" sz="2633">
                  <a:solidFill>
                    <a:srgbClr val="FFFFFF"/>
                  </a:solidFill>
                  <a:latin typeface="HK Modular"/>
                </a:rPr>
                <a:t>2</a:t>
              </a:r>
            </a:p>
          </p:txBody>
        </p:sp>
      </p:grpSp>
      <p:sp>
        <p:nvSpPr>
          <p:cNvPr id="18" name="Freeform 4">
            <a:extLst>
              <a:ext uri="{FF2B5EF4-FFF2-40B4-BE49-F238E27FC236}">
                <a16:creationId xmlns:a16="http://schemas.microsoft.com/office/drawing/2014/main" id="{ABE332EC-42C6-ECF5-EF7E-48CA729F6E5B}"/>
              </a:ext>
            </a:extLst>
          </p:cNvPr>
          <p:cNvSpPr/>
          <p:nvPr/>
        </p:nvSpPr>
        <p:spPr>
          <a:xfrm rot="4396555">
            <a:off x="4382953" y="7696313"/>
            <a:ext cx="2289108" cy="1341415"/>
          </a:xfrm>
          <a:custGeom>
            <a:avLst/>
            <a:gdLst/>
            <a:ahLst/>
            <a:cxnLst/>
            <a:rect l="l" t="t" r="r" b="b"/>
            <a:pathLst>
              <a:path w="3466625" h="1967310">
                <a:moveTo>
                  <a:pt x="0" y="0"/>
                </a:moveTo>
                <a:lnTo>
                  <a:pt x="3466625" y="0"/>
                </a:lnTo>
                <a:lnTo>
                  <a:pt x="3466625" y="1967309"/>
                </a:lnTo>
                <a:lnTo>
                  <a:pt x="0" y="196730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20364D2A-CA1F-4269-4DB5-1BC1D6FE8377}"/>
              </a:ext>
            </a:extLst>
          </p:cNvPr>
          <p:cNvSpPr/>
          <p:nvPr/>
        </p:nvSpPr>
        <p:spPr>
          <a:xfrm rot="772396">
            <a:off x="3334473" y="6320344"/>
            <a:ext cx="576573" cy="710356"/>
          </a:xfrm>
          <a:custGeom>
            <a:avLst/>
            <a:gdLst/>
            <a:ahLst/>
            <a:cxnLst/>
            <a:rect l="l" t="t" r="r" b="b"/>
            <a:pathLst>
              <a:path w="931079" h="1147120">
                <a:moveTo>
                  <a:pt x="0" y="0"/>
                </a:moveTo>
                <a:lnTo>
                  <a:pt x="931079" y="0"/>
                </a:lnTo>
                <a:lnTo>
                  <a:pt x="931079" y="1147120"/>
                </a:lnTo>
                <a:lnTo>
                  <a:pt x="0" y="11471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70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3F721AA-34CC-BC08-7358-1C9042F4E0AC}"/>
              </a:ext>
            </a:extLst>
          </p:cNvPr>
          <p:cNvSpPr/>
          <p:nvPr/>
        </p:nvSpPr>
        <p:spPr>
          <a:xfrm>
            <a:off x="7524009" y="2476876"/>
            <a:ext cx="733067" cy="693232"/>
          </a:xfrm>
          <a:prstGeom prst="ellipse">
            <a:avLst/>
          </a:prstGeom>
          <a:solidFill>
            <a:srgbClr val="01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7">
            <a:extLst>
              <a:ext uri="{FF2B5EF4-FFF2-40B4-BE49-F238E27FC236}">
                <a16:creationId xmlns:a16="http://schemas.microsoft.com/office/drawing/2014/main" id="{24F12E2F-12ED-545B-016A-059C53A70002}"/>
              </a:ext>
            </a:extLst>
          </p:cNvPr>
          <p:cNvSpPr/>
          <p:nvPr/>
        </p:nvSpPr>
        <p:spPr>
          <a:xfrm>
            <a:off x="12777924" y="284139"/>
            <a:ext cx="5281476" cy="1232837"/>
          </a:xfrm>
          <a:custGeom>
            <a:avLst/>
            <a:gdLst/>
            <a:ahLst/>
            <a:cxnLst/>
            <a:rect l="l" t="t" r="r" b="b"/>
            <a:pathLst>
              <a:path w="5006444" h="1232837">
                <a:moveTo>
                  <a:pt x="0" y="0"/>
                </a:moveTo>
                <a:lnTo>
                  <a:pt x="5006444" y="0"/>
                </a:lnTo>
                <a:lnTo>
                  <a:pt x="5006444" y="1232837"/>
                </a:lnTo>
                <a:lnTo>
                  <a:pt x="0" y="123283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TextBox 8">
            <a:extLst>
              <a:ext uri="{FF2B5EF4-FFF2-40B4-BE49-F238E27FC236}">
                <a16:creationId xmlns:a16="http://schemas.microsoft.com/office/drawing/2014/main" id="{1B5E7410-4093-0AC2-90AF-D1ADB131F49A}"/>
              </a:ext>
            </a:extLst>
          </p:cNvPr>
          <p:cNvSpPr txBox="1"/>
          <p:nvPr/>
        </p:nvSpPr>
        <p:spPr>
          <a:xfrm>
            <a:off x="12930325" y="595414"/>
            <a:ext cx="49149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2070"/>
              </a:lnSpc>
              <a:spcBef>
                <a:spcPct val="0"/>
              </a:spcBef>
            </a:pPr>
            <a:r>
              <a:rPr lang="en-US" sz="1815" u="none" strike="noStrike" dirty="0">
                <a:latin typeface="HK Modular"/>
              </a:rPr>
              <a:t>WHAT ROLES ARE PLAYED ON NFL ANALYTICS TEAMS?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EF118313-3C03-CBDC-F651-24E9F1AF347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94760" y="3341397"/>
            <a:ext cx="9783577" cy="3763736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1AB89B39-E2C0-8E58-E72A-26EDE68F0B39}"/>
              </a:ext>
            </a:extLst>
          </p:cNvPr>
          <p:cNvSpPr txBox="1"/>
          <p:nvPr/>
        </p:nvSpPr>
        <p:spPr>
          <a:xfrm>
            <a:off x="7813474" y="7634719"/>
            <a:ext cx="4353848" cy="1292662"/>
          </a:xfrm>
          <a:prstGeom prst="rect">
            <a:avLst/>
          </a:prstGeom>
          <a:solidFill>
            <a:srgbClr val="C45C5E"/>
          </a:solidFill>
        </p:spPr>
        <p:txBody>
          <a:bodyPr wrap="square" lIns="182880" tIns="182880" rIns="182880" bIns="182880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bg1"/>
                </a:solidFill>
              </a:rPr>
              <a:t>Generalized data from </a:t>
            </a:r>
            <a:r>
              <a:rPr lang="en-US" sz="2000" i="1" dirty="0" err="1">
                <a:solidFill>
                  <a:schemeClr val="bg1"/>
                </a:solidFill>
              </a:rPr>
              <a:t>Walder’s</a:t>
            </a:r>
            <a:r>
              <a:rPr lang="en-US" sz="2000" i="1" dirty="0">
                <a:solidFill>
                  <a:schemeClr val="bg1"/>
                </a:solidFill>
              </a:rPr>
              <a:t> 2021 and 2023 NFL Data list of Data Analytics Survey by reviewing job titles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CFFF9E2-3538-AE85-CA35-1C632424E398}"/>
              </a:ext>
            </a:extLst>
          </p:cNvPr>
          <p:cNvSpPr txBox="1"/>
          <p:nvPr/>
        </p:nvSpPr>
        <p:spPr>
          <a:xfrm>
            <a:off x="12456787" y="7623039"/>
            <a:ext cx="5162974" cy="12926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182880" tIns="182880" rIns="182880" bIns="182880" rtlCol="0">
            <a:spAutoFit/>
          </a:bodyPr>
          <a:lstStyle/>
          <a:p>
            <a:r>
              <a:rPr lang="en-US" sz="1500" i="1" dirty="0"/>
              <a:t>“Strategic” – Typically Directors or Managers of Analytics</a:t>
            </a:r>
          </a:p>
          <a:p>
            <a:r>
              <a:rPr lang="en-US" sz="1500" i="1" dirty="0"/>
              <a:t>“Analysts” – Typically had analysts in the job title </a:t>
            </a:r>
          </a:p>
          <a:p>
            <a:r>
              <a:rPr lang="en-US" sz="1500" i="1" dirty="0"/>
              <a:t>“Technology” – Needed either “Data Scientist”, “Developer”, </a:t>
            </a:r>
            <a:br>
              <a:rPr lang="en-US" sz="1500" i="1" dirty="0"/>
            </a:br>
            <a:r>
              <a:rPr lang="en-US" sz="1500" i="1" dirty="0"/>
              <a:t>                        “Quantitative” or “Database” in job title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143CE7E0-F292-DAEB-54E2-FF88CFFA388C}"/>
              </a:ext>
            </a:extLst>
          </p:cNvPr>
          <p:cNvSpPr/>
          <p:nvPr/>
        </p:nvSpPr>
        <p:spPr>
          <a:xfrm>
            <a:off x="15061432" y="4067632"/>
            <a:ext cx="2042280" cy="84726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36% increase in NFL Data Analytics jobs from 2021 to 2023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3068B24B-62FB-ABC2-095E-18818D6E18BD}"/>
              </a:ext>
            </a:extLst>
          </p:cNvPr>
          <p:cNvSpPr/>
          <p:nvPr/>
        </p:nvSpPr>
        <p:spPr>
          <a:xfrm>
            <a:off x="13307121" y="5067300"/>
            <a:ext cx="2042280" cy="834995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Technology Jobs Almost Double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85725375-9023-3244-35E8-56FA33637F23}"/>
              </a:ext>
            </a:extLst>
          </p:cNvPr>
          <p:cNvSpPr/>
          <p:nvPr/>
        </p:nvSpPr>
        <p:spPr>
          <a:xfrm>
            <a:off x="11348936" y="6057900"/>
            <a:ext cx="2057400" cy="834995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Game Management Also Increasing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224">
                <a:alpha val="100000"/>
              </a:srgbClr>
            </a:gs>
            <a:gs pos="50000">
              <a:srgbClr val="010219">
                <a:alpha val="100000"/>
              </a:srgbClr>
            </a:gs>
            <a:gs pos="100000">
              <a:srgbClr val="006884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31234" y="-162257"/>
            <a:ext cx="20550468" cy="10611514"/>
          </a:xfrm>
          <a:custGeom>
            <a:avLst/>
            <a:gdLst/>
            <a:ahLst/>
            <a:cxnLst/>
            <a:rect l="l" t="t" r="r" b="b"/>
            <a:pathLst>
              <a:path w="20550468" h="10611514">
                <a:moveTo>
                  <a:pt x="0" y="0"/>
                </a:moveTo>
                <a:lnTo>
                  <a:pt x="20550468" y="0"/>
                </a:lnTo>
                <a:lnTo>
                  <a:pt x="20550468" y="10611514"/>
                </a:lnTo>
                <a:lnTo>
                  <a:pt x="0" y="106115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662886" y="630418"/>
            <a:ext cx="8962228" cy="9026164"/>
          </a:xfrm>
          <a:custGeom>
            <a:avLst/>
            <a:gdLst/>
            <a:ahLst/>
            <a:cxnLst/>
            <a:rect l="l" t="t" r="r" b="b"/>
            <a:pathLst>
              <a:path w="8962228" h="9026164">
                <a:moveTo>
                  <a:pt x="0" y="0"/>
                </a:moveTo>
                <a:lnTo>
                  <a:pt x="8962228" y="0"/>
                </a:lnTo>
                <a:lnTo>
                  <a:pt x="8962228" y="9026164"/>
                </a:lnTo>
                <a:lnTo>
                  <a:pt x="0" y="90261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9AAFD0C-B6CB-68D9-E650-C1E8CD8EE0EF}"/>
              </a:ext>
            </a:extLst>
          </p:cNvPr>
          <p:cNvGrpSpPr/>
          <p:nvPr/>
        </p:nvGrpSpPr>
        <p:grpSpPr>
          <a:xfrm>
            <a:off x="533400" y="3009900"/>
            <a:ext cx="5753100" cy="6912663"/>
            <a:chOff x="571500" y="3009900"/>
            <a:chExt cx="5753100" cy="6912663"/>
          </a:xfrm>
        </p:grpSpPr>
        <p:pic>
          <p:nvPicPr>
            <p:cNvPr id="8" name="Picture 7" descr="A white and blue robot holding a black device&#10;&#10;Description automatically generated">
              <a:extLst>
                <a:ext uri="{FF2B5EF4-FFF2-40B4-BE49-F238E27FC236}">
                  <a16:creationId xmlns:a16="http://schemas.microsoft.com/office/drawing/2014/main" id="{2334C949-FD74-F9AD-298C-3B7A1BB87A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500" y="3009900"/>
              <a:ext cx="5753100" cy="6912663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E0F05FB-0691-76FB-4C74-64180FC8EE73}"/>
                </a:ext>
              </a:extLst>
            </p:cNvPr>
            <p:cNvSpPr/>
            <p:nvPr/>
          </p:nvSpPr>
          <p:spPr>
            <a:xfrm rot="493037">
              <a:off x="2149412" y="7337872"/>
              <a:ext cx="1341177" cy="387577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  <a:effectLst>
              <a:softEdge rad="12700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80F6C6E-EFE5-DDB8-9396-B97EC34C472F}"/>
                </a:ext>
              </a:extLst>
            </p:cNvPr>
            <p:cNvSpPr/>
            <p:nvPr/>
          </p:nvSpPr>
          <p:spPr>
            <a:xfrm rot="493037">
              <a:off x="2197811" y="7771731"/>
              <a:ext cx="1341177" cy="387577"/>
            </a:xfrm>
            <a:prstGeom prst="rect">
              <a:avLst/>
            </a:prstGeom>
            <a:solidFill>
              <a:schemeClr val="tx2"/>
            </a:solidFill>
            <a:ln>
              <a:solidFill>
                <a:srgbClr val="C00000"/>
              </a:solidFill>
            </a:ln>
            <a:effectLst>
              <a:softEdge rad="12700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FEB54E-1D7A-292B-C2AC-CEAD2904EA56}"/>
                </a:ext>
              </a:extLst>
            </p:cNvPr>
            <p:cNvSpPr/>
            <p:nvPr/>
          </p:nvSpPr>
          <p:spPr>
            <a:xfrm rot="493037">
              <a:off x="2235216" y="8205592"/>
              <a:ext cx="1341177" cy="387577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rgbClr val="C00000"/>
              </a:solidFill>
            </a:ln>
            <a:effectLst>
              <a:softEdge rad="12700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DDA0C92-644F-E589-63A7-4006B738E182}"/>
                </a:ext>
              </a:extLst>
            </p:cNvPr>
            <p:cNvSpPr/>
            <p:nvPr/>
          </p:nvSpPr>
          <p:spPr>
            <a:xfrm rot="493037">
              <a:off x="2027134" y="6833298"/>
              <a:ext cx="1341177" cy="387577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C00000"/>
              </a:solidFill>
            </a:ln>
            <a:effectLst>
              <a:softEdge rad="12700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4">
            <a:extLst>
              <a:ext uri="{FF2B5EF4-FFF2-40B4-BE49-F238E27FC236}">
                <a16:creationId xmlns:a16="http://schemas.microsoft.com/office/drawing/2014/main" id="{40129576-5630-DE9A-9066-7EBA8D621446}"/>
              </a:ext>
            </a:extLst>
          </p:cNvPr>
          <p:cNvSpPr txBox="1"/>
          <p:nvPr/>
        </p:nvSpPr>
        <p:spPr>
          <a:xfrm>
            <a:off x="5429977" y="3411242"/>
            <a:ext cx="7371623" cy="3042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208"/>
              </a:lnSpc>
              <a:spcBef>
                <a:spcPct val="0"/>
              </a:spcBef>
            </a:pPr>
            <a:r>
              <a:rPr lang="en-US" sz="6400" dirty="0">
                <a:solidFill>
                  <a:srgbClr val="FFFFFF"/>
                </a:solidFill>
                <a:latin typeface="HK Modular"/>
              </a:rPr>
              <a:t>VISIT MY </a:t>
            </a:r>
            <a:br>
              <a:rPr lang="en-US" sz="6400" dirty="0">
                <a:solidFill>
                  <a:srgbClr val="FFFFFF"/>
                </a:solidFill>
                <a:latin typeface="HK Modular"/>
              </a:rPr>
            </a:br>
            <a:r>
              <a:rPr lang="en-US" sz="6400" dirty="0">
                <a:solidFill>
                  <a:srgbClr val="FFFFFF"/>
                </a:solidFill>
                <a:latin typeface="HK Modular"/>
              </a:rPr>
              <a:t>RESUME </a:t>
            </a:r>
            <a:br>
              <a:rPr lang="en-US" sz="6400" dirty="0">
                <a:solidFill>
                  <a:srgbClr val="FFFFFF"/>
                </a:solidFill>
                <a:latin typeface="HK Modular"/>
              </a:rPr>
            </a:br>
            <a:r>
              <a:rPr lang="en-US" sz="6400" dirty="0">
                <a:solidFill>
                  <a:srgbClr val="FFFFFF"/>
                </a:solidFill>
                <a:latin typeface="HK Modular"/>
              </a:rPr>
              <a:t>PAGE:</a:t>
            </a: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26C933DD-5026-D3DA-4C64-CDF1F55DB8FE}"/>
              </a:ext>
            </a:extLst>
          </p:cNvPr>
          <p:cNvSpPr txBox="1"/>
          <p:nvPr/>
        </p:nvSpPr>
        <p:spPr>
          <a:xfrm>
            <a:off x="6113851" y="6997154"/>
            <a:ext cx="6003877" cy="493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45"/>
              </a:lnSpc>
            </a:pPr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Cerebri Italics"/>
              </a:rPr>
              <a:t>https://tinyurl.com/KB-ResumePage</a:t>
            </a:r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B9982E53-446B-F461-7120-BB5D228B2F86}"/>
              </a:ext>
            </a:extLst>
          </p:cNvPr>
          <p:cNvSpPr/>
          <p:nvPr/>
        </p:nvSpPr>
        <p:spPr>
          <a:xfrm flipH="1">
            <a:off x="180325" y="77036"/>
            <a:ext cx="2554619" cy="2640433"/>
          </a:xfrm>
          <a:custGeom>
            <a:avLst/>
            <a:gdLst/>
            <a:ahLst/>
            <a:cxnLst/>
            <a:rect l="l" t="t" r="r" b="b"/>
            <a:pathLst>
              <a:path w="2036126" h="2104523">
                <a:moveTo>
                  <a:pt x="2036125" y="0"/>
                </a:moveTo>
                <a:lnTo>
                  <a:pt x="0" y="0"/>
                </a:lnTo>
                <a:lnTo>
                  <a:pt x="0" y="2104523"/>
                </a:lnTo>
                <a:lnTo>
                  <a:pt x="2036125" y="2104523"/>
                </a:lnTo>
                <a:lnTo>
                  <a:pt x="2036125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4D6EBAD-33DB-BD63-6165-50A0C1F81871}"/>
              </a:ext>
            </a:extLst>
          </p:cNvPr>
          <p:cNvSpPr txBox="1"/>
          <p:nvPr/>
        </p:nvSpPr>
        <p:spPr>
          <a:xfrm>
            <a:off x="2781900" y="842055"/>
            <a:ext cx="2115578" cy="9323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00"/>
              </a:lnSpc>
              <a:spcBef>
                <a:spcPct val="0"/>
              </a:spcBef>
            </a:pPr>
            <a:r>
              <a:rPr lang="en-US" sz="1600" b="1" i="1" u="sng" dirty="0">
                <a:solidFill>
                  <a:schemeClr val="bg1"/>
                </a:solidFill>
                <a:latin typeface="Montserrat Medium" panose="00000600000000000000" pitchFamily="2" charset="0"/>
              </a:rPr>
              <a:t>AI TRANSLATION</a:t>
            </a:r>
            <a:br>
              <a:rPr lang="en-US" sz="1600" i="1" dirty="0">
                <a:solidFill>
                  <a:schemeClr val="bg1"/>
                </a:solidFill>
                <a:latin typeface="Montserrat Medium" panose="00000600000000000000" pitchFamily="2" charset="0"/>
              </a:rPr>
            </a:br>
            <a:r>
              <a:rPr lang="en-US" sz="1600" i="1" dirty="0">
                <a:solidFill>
                  <a:schemeClr val="bg1"/>
                </a:solidFill>
                <a:latin typeface="Montserrat Medium" panose="00000600000000000000" pitchFamily="2" charset="0"/>
              </a:rPr>
              <a:t>interactive call sheets …? wow!</a:t>
            </a:r>
            <a:endParaRPr lang="en-US" sz="1600" b="1" i="1" dirty="0">
              <a:solidFill>
                <a:schemeClr val="bg1"/>
              </a:solidFill>
              <a:latin typeface="Montserrat Medium" panose="00000600000000000000" pitchFamily="2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</TotalTime>
  <Words>415</Words>
  <Application>Microsoft Office PowerPoint</Application>
  <PresentationFormat>Custom</PresentationFormat>
  <Paragraphs>79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5" baseType="lpstr">
      <vt:lpstr>Montserrat Medium</vt:lpstr>
      <vt:lpstr>Tomorrow</vt:lpstr>
      <vt:lpstr>Calibri</vt:lpstr>
      <vt:lpstr>Aptos</vt:lpstr>
      <vt:lpstr>Cerebri Italics</vt:lpstr>
      <vt:lpstr>Arial</vt:lpstr>
      <vt:lpstr>Montserrat Bold</vt:lpstr>
      <vt:lpstr>HK Modular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 Based Football Presentation</dc:title>
  <dc:creator>Ken Barlow</dc:creator>
  <cp:lastModifiedBy>Kenneth Barlow</cp:lastModifiedBy>
  <cp:revision>152</cp:revision>
  <dcterms:created xsi:type="dcterms:W3CDTF">2006-08-16T00:00:00Z</dcterms:created>
  <dcterms:modified xsi:type="dcterms:W3CDTF">2024-03-04T21:43:25Z</dcterms:modified>
  <dc:identifier>DAF-euGwJVw</dc:identifier>
</cp:coreProperties>
</file>